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81"/>
  </p:notesMasterIdLst>
  <p:sldIdLst>
    <p:sldId id="256" r:id="rId2"/>
    <p:sldId id="431" r:id="rId3"/>
    <p:sldId id="432" r:id="rId4"/>
    <p:sldId id="388" r:id="rId5"/>
    <p:sldId id="694" r:id="rId6"/>
    <p:sldId id="693" r:id="rId7"/>
    <p:sldId id="435" r:id="rId8"/>
    <p:sldId id="478" r:id="rId9"/>
    <p:sldId id="272" r:id="rId10"/>
    <p:sldId id="296" r:id="rId11"/>
    <p:sldId id="381" r:id="rId12"/>
    <p:sldId id="384" r:id="rId13"/>
    <p:sldId id="467" r:id="rId14"/>
    <p:sldId id="409" r:id="rId15"/>
    <p:sldId id="371" r:id="rId16"/>
    <p:sldId id="404" r:id="rId17"/>
    <p:sldId id="406" r:id="rId18"/>
    <p:sldId id="405" r:id="rId19"/>
    <p:sldId id="407" r:id="rId20"/>
    <p:sldId id="408" r:id="rId21"/>
    <p:sldId id="398" r:id="rId22"/>
    <p:sldId id="382" r:id="rId23"/>
    <p:sldId id="397" r:id="rId24"/>
    <p:sldId id="372" r:id="rId25"/>
    <p:sldId id="437" r:id="rId26"/>
    <p:sldId id="383" r:id="rId27"/>
    <p:sldId id="385" r:id="rId28"/>
    <p:sldId id="370" r:id="rId29"/>
    <p:sldId id="373" r:id="rId30"/>
    <p:sldId id="386" r:id="rId31"/>
    <p:sldId id="387" r:id="rId32"/>
    <p:sldId id="421" r:id="rId33"/>
    <p:sldId id="312" r:id="rId34"/>
    <p:sldId id="380" r:id="rId35"/>
    <p:sldId id="365" r:id="rId36"/>
    <p:sldId id="390" r:id="rId37"/>
    <p:sldId id="389" r:id="rId38"/>
    <p:sldId id="376" r:id="rId39"/>
    <p:sldId id="362" r:id="rId40"/>
    <p:sldId id="363" r:id="rId41"/>
    <p:sldId id="375" r:id="rId42"/>
    <p:sldId id="377" r:id="rId43"/>
    <p:sldId id="364" r:id="rId44"/>
    <p:sldId id="374" r:id="rId45"/>
    <p:sldId id="695" r:id="rId46"/>
    <p:sldId id="395" r:id="rId47"/>
    <p:sldId id="471" r:id="rId48"/>
    <p:sldId id="472" r:id="rId49"/>
    <p:sldId id="473" r:id="rId50"/>
    <p:sldId id="474" r:id="rId51"/>
    <p:sldId id="475" r:id="rId52"/>
    <p:sldId id="469" r:id="rId53"/>
    <p:sldId id="360" r:id="rId54"/>
    <p:sldId id="476" r:id="rId55"/>
    <p:sldId id="379" r:id="rId56"/>
    <p:sldId id="263" r:id="rId57"/>
    <p:sldId id="399" r:id="rId58"/>
    <p:sldId id="423" r:id="rId59"/>
    <p:sldId id="468" r:id="rId60"/>
    <p:sldId id="424" r:id="rId61"/>
    <p:sldId id="367" r:id="rId62"/>
    <p:sldId id="401" r:id="rId63"/>
    <p:sldId id="396" r:id="rId64"/>
    <p:sldId id="400" r:id="rId65"/>
    <p:sldId id="422" r:id="rId66"/>
    <p:sldId id="425" r:id="rId67"/>
    <p:sldId id="426" r:id="rId68"/>
    <p:sldId id="427" r:id="rId69"/>
    <p:sldId id="428" r:id="rId70"/>
    <p:sldId id="429" r:id="rId71"/>
    <p:sldId id="378" r:id="rId72"/>
    <p:sldId id="402" r:id="rId73"/>
    <p:sldId id="393" r:id="rId74"/>
    <p:sldId id="697" r:id="rId75"/>
    <p:sldId id="416" r:id="rId76"/>
    <p:sldId id="394" r:id="rId77"/>
    <p:sldId id="419" r:id="rId78"/>
    <p:sldId id="692" r:id="rId79"/>
    <p:sldId id="420" r:id="rId80"/>
  </p:sldIdLst>
  <p:sldSz cx="12192000" cy="6858000"/>
  <p:notesSz cx="6858000" cy="9144000"/>
  <p:embeddedFontLst>
    <p:embeddedFont>
      <p:font typeface="Bebas Neue Bold" panose="020B0606020202050201" pitchFamily="34" charset="0"/>
      <p:bold r:id="rId82"/>
    </p:embeddedFont>
    <p:embeddedFont>
      <p:font typeface="Calibri" panose="020F0502020204030204" pitchFamily="34" charset="0"/>
      <p:regular r:id="rId83"/>
      <p:bold r:id="rId84"/>
      <p:italic r:id="rId85"/>
      <p:boldItalic r:id="rId86"/>
    </p:embeddedFont>
    <p:embeddedFont>
      <p:font typeface="Eras Bold ITC" panose="020B0907030504020204" pitchFamily="34" charset="0"/>
      <p:regular r:id="rId87"/>
    </p:embeddedFont>
    <p:embeddedFont>
      <p:font typeface="Lucida Console" panose="020B0609040504020204" pitchFamily="49" charset="0"/>
      <p:regular r:id="rId88"/>
    </p:embeddedFont>
    <p:embeddedFont>
      <p:font typeface="Open Sans" panose="020B0606030504020204" pitchFamily="34" charset="0"/>
      <p:regular r:id="rId89"/>
      <p:bold r:id="rId90"/>
      <p:italic r:id="rId91"/>
      <p:boldItalic r:id="rId92"/>
    </p:embeddedFont>
    <p:embeddedFont>
      <p:font typeface="Segoe UI Light" panose="020B0502040204020203" pitchFamily="34" charset="0"/>
      <p:regular r:id="rId93"/>
      <p:italic r:id="rId94"/>
    </p:embeddedFont>
    <p:embeddedFont>
      <p:font typeface="Tahoma" panose="020B0604030504040204" pitchFamily="34" charset="0"/>
      <p:regular r:id="rId95"/>
      <p:bold r:id="rId9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D050"/>
    <a:srgbClr val="000000"/>
    <a:srgbClr val="2A2D34"/>
    <a:srgbClr val="F1671E"/>
    <a:srgbClr val="3CB7CC"/>
    <a:srgbClr val="EF660C"/>
    <a:srgbClr val="4A4B4B"/>
    <a:srgbClr val="F671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A30C66A-7F71-47AE-9169-E7B83F084FDF}">
  <a:tblStyle styleId="{5A30C66A-7F71-47AE-9169-E7B83F084FDF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CE8E7"/>
          </a:solidFill>
        </a:fill>
      </a:tcStyle>
    </a:wholeTbl>
    <a:band1H>
      <a:tcTxStyle/>
      <a:tcStyle>
        <a:tcBdr/>
        <a:fill>
          <a:solidFill>
            <a:srgbClr val="F8CDCB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F8CDCB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017" autoAdjust="0"/>
    <p:restoredTop sz="94620" autoAdjust="0"/>
  </p:normalViewPr>
  <p:slideViewPr>
    <p:cSldViewPr snapToGrid="0">
      <p:cViewPr varScale="1">
        <p:scale>
          <a:sx n="114" d="100"/>
          <a:sy n="114" d="100"/>
        </p:scale>
        <p:origin x="642" y="11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font" Target="fonts/font3.fntdata"/><Relationship Id="rId89" Type="http://schemas.openxmlformats.org/officeDocument/2006/relationships/font" Target="fonts/font8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font" Target="fonts/font9.fntdata"/><Relationship Id="rId95" Type="http://schemas.openxmlformats.org/officeDocument/2006/relationships/font" Target="fonts/font14.fntdata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font" Target="fonts/font4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font" Target="fonts/font2.fntdata"/><Relationship Id="rId88" Type="http://schemas.openxmlformats.org/officeDocument/2006/relationships/font" Target="fonts/font7.fntdata"/><Relationship Id="rId91" Type="http://schemas.openxmlformats.org/officeDocument/2006/relationships/font" Target="fonts/font10.fntdata"/><Relationship Id="rId96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notesMaster" Target="notesMasters/notesMaster1.xml"/><Relationship Id="rId86" Type="http://schemas.openxmlformats.org/officeDocument/2006/relationships/font" Target="fonts/font5.fntdata"/><Relationship Id="rId94" Type="http://schemas.openxmlformats.org/officeDocument/2006/relationships/font" Target="fonts/font13.fntdata"/><Relationship Id="rId9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font" Target="fonts/font11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font" Target="fonts/font6.fntdata"/><Relationship Id="rId61" Type="http://schemas.openxmlformats.org/officeDocument/2006/relationships/slide" Target="slides/slide60.xml"/><Relationship Id="rId82" Type="http://schemas.openxmlformats.org/officeDocument/2006/relationships/font" Target="fonts/font1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font" Target="fonts/font12.fntdata"/><Relationship Id="rId98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2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453112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41684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2" name="Google Shape;27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425453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681820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65131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022852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6460490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322724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316833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2" name="Google Shape;27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27860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544632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2" name="Google Shape;27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410358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2392652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9828269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7845823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6090730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2" name="Google Shape;27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7872705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443115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7253648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373290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2" name="Google Shape;27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182395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709822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5803256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DF61EA0F-A667-4B49-8422-0062BC55E249}" type="slidenum">
              <a:rPr lang="en-US" sz="1200" b="0" i="0">
                <a:latin typeface="Calibri"/>
                <a:ea typeface="+mn-ea"/>
                <a:cs typeface="+mn-cs"/>
              </a:rPr>
              <a:t>33</a:t>
            </a:fld>
            <a:endParaRPr lang="en-US" sz="1200" b="0" i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263502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2" name="Google Shape;27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291775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097332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4691450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9639529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9285387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5715504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816165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2" name="Google Shape;27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7094083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3668495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9668047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093108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1559685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7797173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776941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5733721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9297956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6065525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788341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2" name="Google Shape;27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1662447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0409248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7382942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2" name="Google Shape;27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951868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6497415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2" name="Google Shape;27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3258192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92438287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81464285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1306568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2" name="Google Shape;27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0560317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032458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2" name="Google Shape;27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4502922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2" name="Google Shape;27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36378815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22291002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15414063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48799996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90015219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47306549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84814285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15935415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2" name="Google Shape;27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72218100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121799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2" name="Google Shape;27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22453694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2" name="Google Shape;27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82442127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50889823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Merci de placer ce slide à la fin de votre présentation</a:t>
            </a:r>
            <a:endParaRPr/>
          </a:p>
        </p:txBody>
      </p:sp>
      <p:sp>
        <p:nvSpPr>
          <p:cNvPr id="55" name="Google Shape;5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9459177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2" name="Google Shape;27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71221460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DF61EA0F-A667-4B49-8422-0062BC55E249}" type="slidenum">
              <a:rPr lang="en-US" sz="1200" b="0" i="0">
                <a:latin typeface="Calibri"/>
                <a:ea typeface="+mn-ea"/>
                <a:cs typeface="+mn-cs"/>
              </a:rPr>
              <a:t>78</a:t>
            </a:fld>
            <a:endParaRPr lang="en-US" sz="1200" b="0" i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0516040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450781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2" name="Google Shape;27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837469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2" name="Google Shape;27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>
  <p:cSld name="Title and Vertical 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>
  <p:cSld name="Vertical Title and Text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9ABD4-1B3C-4C28-8E53-0CC611FF73B2}" type="datetimeFigureOut">
              <a:rPr lang="fr-FR" smtClean="0"/>
              <a:t>02/06/2022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74380-D14C-48B2-9F68-3149421430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08064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2192000" cy="4866468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2061006"/>
            <a:ext cx="10515600" cy="2387600"/>
          </a:xfrm>
        </p:spPr>
        <p:txBody>
          <a:bodyPr anchor="b">
            <a:normAutofit/>
          </a:bodyPr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2" y="5110609"/>
            <a:ext cx="6705599" cy="1137793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spcBef>
                <a:spcPts val="600"/>
              </a:spcBef>
              <a:buNone/>
              <a:defRPr sz="2800">
                <a:solidFill>
                  <a:srgbClr val="D2472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BAAA-29B5-4AF5-BC5F-7E580C29002D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t>‹N°›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12192000" cy="4866468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86714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>
  <p:cSld name="Section 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>
  <p:cSld name="Two Conten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>
  <p:cSld name="Comparison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>
  <p:cSld name="Content with Caption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>
  <p:cSld name="Picture with Caption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microsoft.com/office/2007/relationships/hdphoto" Target="../media/hdphoto1.wdp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>
            <a:alpha val="60000"/>
          </a:scheme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>
            <a:extLst>
              <a:ext uri="{FF2B5EF4-FFF2-40B4-BE49-F238E27FC236}">
                <a16:creationId xmlns:a16="http://schemas.microsoft.com/office/drawing/2014/main" id="{E0D8D3CB-0C52-4008-82A6-033C8AE7CCA3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harpenSoften amount="-8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399527" y="5571125"/>
            <a:ext cx="1792474" cy="801600"/>
          </a:xfrm>
          <a:prstGeom prst="rect">
            <a:avLst/>
          </a:prstGeom>
          <a:blipFill dpi="0" rotWithShape="1">
            <a:blip r:embed="rId17">
              <a:alphaModFix amt="50000"/>
            </a:blip>
            <a:srcRect/>
            <a:stretch>
              <a:fillRect/>
            </a:stretch>
          </a:blipFill>
          <a:effectLst>
            <a:outerShdw blurRad="1651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6" name="Google Shape;6;p1"/>
          <p:cNvSpPr/>
          <p:nvPr/>
        </p:nvSpPr>
        <p:spPr>
          <a:xfrm>
            <a:off x="0" y="6372725"/>
            <a:ext cx="12192000" cy="4854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80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 dirty="0"/>
          </a:p>
        </p:txBody>
      </p:sp>
      <p:sp>
        <p:nvSpPr>
          <p:cNvPr id="12" name="Google Shape;12;p1"/>
          <p:cNvSpPr/>
          <p:nvPr/>
        </p:nvSpPr>
        <p:spPr>
          <a:xfrm>
            <a:off x="11306425" y="6425525"/>
            <a:ext cx="47400" cy="3651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" name="Google Shape;10;p1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11615477" y="6372725"/>
            <a:ext cx="576523" cy="50165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1"/>
          <p:cNvSpPr txBox="1"/>
          <p:nvPr/>
        </p:nvSpPr>
        <p:spPr>
          <a:xfrm>
            <a:off x="11684001" y="6496102"/>
            <a:ext cx="381205" cy="241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1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‹N°›</a:t>
            </a:fld>
            <a:endParaRPr sz="1200" b="1" i="0" u="none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B6C5DF9-EC50-4274-AC95-71F2C9991463}"/>
              </a:ext>
            </a:extLst>
          </p:cNvPr>
          <p:cNvSpPr txBox="1"/>
          <p:nvPr userDrawn="1"/>
        </p:nvSpPr>
        <p:spPr>
          <a:xfrm>
            <a:off x="398966" y="6488687"/>
            <a:ext cx="38862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</a:rPr>
              <a:t>TRIKAYA Communication SAS 2022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F4D895FA-182A-4CB2-AA76-4BFA52290AF5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126794" y="6462737"/>
            <a:ext cx="272172" cy="302949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60" r:id="rId12"/>
    <p:sldLayoutId id="2147483661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gif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5.png"/><Relationship Id="rId5" Type="http://schemas.openxmlformats.org/officeDocument/2006/relationships/image" Target="../media/image12.jp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blog.apify.com/apify-crawler-to-be-replaced-by-apify-actors-c67df1366e00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12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12.jp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1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2.png"/><Relationship Id="rId4" Type="http://schemas.openxmlformats.org/officeDocument/2006/relationships/image" Target="../media/image12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12.jp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56.png"/><Relationship Id="rId4" Type="http://schemas.openxmlformats.org/officeDocument/2006/relationships/image" Target="../media/image55.png"/><Relationship Id="rId9" Type="http://schemas.openxmlformats.org/officeDocument/2006/relationships/image" Target="../media/image5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6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png"/><Relationship Id="rId4" Type="http://schemas.openxmlformats.org/officeDocument/2006/relationships/image" Target="../media/image12.jp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opmercato.com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3" Type="http://schemas.openxmlformats.org/officeDocument/2006/relationships/image" Target="../media/image81.png"/><Relationship Id="rId7" Type="http://schemas.openxmlformats.org/officeDocument/2006/relationships/image" Target="../media/image8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ultura.com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7" Type="http://schemas.openxmlformats.org/officeDocument/2006/relationships/image" Target="../media/image90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9.png"/><Relationship Id="rId5" Type="http://schemas.openxmlformats.org/officeDocument/2006/relationships/image" Target="../media/image35.jpeg"/><Relationship Id="rId4" Type="http://schemas.openxmlformats.org/officeDocument/2006/relationships/image" Target="../media/image77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2.png"/><Relationship Id="rId5" Type="http://schemas.openxmlformats.org/officeDocument/2006/relationships/image" Target="../media/image77.png"/><Relationship Id="rId4" Type="http://schemas.openxmlformats.org/officeDocument/2006/relationships/image" Target="../media/image91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3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7" Type="http://schemas.openxmlformats.org/officeDocument/2006/relationships/image" Target="../media/image97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png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3" Type="http://schemas.openxmlformats.org/officeDocument/2006/relationships/image" Target="../media/image12.jpg"/><Relationship Id="rId7" Type="http://schemas.openxmlformats.org/officeDocument/2006/relationships/image" Target="../media/image101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0.png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4.png"/><Relationship Id="rId4" Type="http://schemas.openxmlformats.org/officeDocument/2006/relationships/image" Target="../media/image103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lejardindemagrandmere.com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seomix.fr/pourquoi-comment-utiliser-gephi-seo/" TargetMode="Externa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9.png"/><Relationship Id="rId5" Type="http://schemas.openxmlformats.org/officeDocument/2006/relationships/image" Target="../media/image77.png"/><Relationship Id="rId4" Type="http://schemas.openxmlformats.org/officeDocument/2006/relationships/image" Target="../media/image12.jp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7.png"/><Relationship Id="rId5" Type="http://schemas.openxmlformats.org/officeDocument/2006/relationships/image" Target="../media/image89.png"/><Relationship Id="rId4" Type="http://schemas.openxmlformats.org/officeDocument/2006/relationships/image" Target="../media/image77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2.png"/><Relationship Id="rId4" Type="http://schemas.openxmlformats.org/officeDocument/2006/relationships/image" Target="../media/image111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vulcanhoist.com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associÃ©e">
            <a:extLst>
              <a:ext uri="{FF2B5EF4-FFF2-40B4-BE49-F238E27FC236}">
                <a16:creationId xmlns:a16="http://schemas.microsoft.com/office/drawing/2014/main" id="{0F57F129-64FF-48DA-A5C0-DB9E303BB8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2734" y="-4822277"/>
            <a:ext cx="17438146" cy="12380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Google Shape;291;p29">
            <a:extLst>
              <a:ext uri="{FF2B5EF4-FFF2-40B4-BE49-F238E27FC236}">
                <a16:creationId xmlns:a16="http://schemas.microsoft.com/office/drawing/2014/main" id="{036495CE-8769-43BF-A466-C69C13259062}"/>
              </a:ext>
            </a:extLst>
          </p:cNvPr>
          <p:cNvSpPr txBox="1"/>
          <p:nvPr/>
        </p:nvSpPr>
        <p:spPr>
          <a:xfrm>
            <a:off x="-547067" y="5545213"/>
            <a:ext cx="13286134" cy="13982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anose="020B0907030504020204" pitchFamily="34" charset="0"/>
                <a:ea typeface="Open Sans"/>
                <a:cs typeface="Open Sans"/>
                <a:sym typeface="Open Sans"/>
              </a:rPr>
              <a:t>Structure SEO </a:t>
            </a:r>
            <a:r>
              <a:rPr lang="en-US" sz="8000" b="1" dirty="0" err="1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anose="020B0907030504020204" pitchFamily="34" charset="0"/>
                <a:ea typeface="Open Sans"/>
                <a:cs typeface="Open Sans"/>
                <a:sym typeface="Open Sans"/>
              </a:rPr>
              <a:t>avancée</a:t>
            </a:r>
            <a:endParaRPr sz="8000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ras Bold ITC" panose="020B0907030504020204" pitchFamily="34" charset="0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  <p:transition spd="med"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3" name="Google Shape;773;p53"/>
          <p:cNvPicPr preferRelativeResize="0"/>
          <p:nvPr/>
        </p:nvPicPr>
        <p:blipFill rotWithShape="1">
          <a:blip r:embed="rId3">
            <a:alphaModFix amt="0"/>
          </a:blip>
          <a:srcRect t="38948" b="38949"/>
          <a:stretch/>
        </p:blipFill>
        <p:spPr>
          <a:xfrm>
            <a:off x="0" y="0"/>
            <a:ext cx="12192000" cy="991873"/>
          </a:xfrm>
          <a:prstGeom prst="rect">
            <a:avLst/>
          </a:prstGeom>
          <a:solidFill>
            <a:srgbClr val="2A2D34"/>
          </a:solidFill>
          <a:ln>
            <a:noFill/>
          </a:ln>
        </p:spPr>
      </p:pic>
      <p:sp>
        <p:nvSpPr>
          <p:cNvPr id="775" name="Google Shape;775;p53"/>
          <p:cNvSpPr txBox="1"/>
          <p:nvPr/>
        </p:nvSpPr>
        <p:spPr>
          <a:xfrm>
            <a:off x="0" y="126604"/>
            <a:ext cx="12192000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Structure d’un site web pour un </a:t>
            </a:r>
            <a:r>
              <a:rPr lang="en-US" sz="4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humain</a:t>
            </a:r>
            <a:endParaRPr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768C8A06-9647-4C48-92B4-D058B6F7E5CB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625789" y="1798912"/>
            <a:ext cx="7566211" cy="3260176"/>
          </a:xfrm>
          <a:prstGeom prst="rect">
            <a:avLst/>
          </a:prstGeom>
        </p:spPr>
      </p:pic>
      <p:pic>
        <p:nvPicPr>
          <p:cNvPr id="12296" name="Picture 8" descr="Confused John Travolta GIF">
            <a:extLst>
              <a:ext uri="{FF2B5EF4-FFF2-40B4-BE49-F238E27FC236}">
                <a16:creationId xmlns:a16="http://schemas.microsoft.com/office/drawing/2014/main" id="{71A4364B-11FE-436B-A44A-FE7D8BE348E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606" y="2305050"/>
            <a:ext cx="3409950" cy="224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773;p53">
            <a:extLst>
              <a:ext uri="{FF2B5EF4-FFF2-40B4-BE49-F238E27FC236}">
                <a16:creationId xmlns:a16="http://schemas.microsoft.com/office/drawing/2014/main" id="{E5540275-E59A-48F2-807C-C0F9A711616F}"/>
              </a:ext>
            </a:extLst>
          </p:cNvPr>
          <p:cNvPicPr preferRelativeResize="0"/>
          <p:nvPr/>
        </p:nvPicPr>
        <p:blipFill rotWithShape="1">
          <a:blip r:embed="rId5">
            <a:alphaModFix amt="0"/>
          </a:blip>
          <a:srcRect t="38948" b="38949"/>
          <a:stretch/>
        </p:blipFill>
        <p:spPr>
          <a:xfrm>
            <a:off x="0" y="0"/>
            <a:ext cx="12192000" cy="991873"/>
          </a:xfrm>
          <a:prstGeom prst="rect">
            <a:avLst/>
          </a:prstGeom>
          <a:solidFill>
            <a:srgbClr val="2A2D34"/>
          </a:solidFill>
          <a:ln>
            <a:noFill/>
          </a:ln>
        </p:spPr>
      </p:pic>
      <p:sp>
        <p:nvSpPr>
          <p:cNvPr id="775" name="Google Shape;775;p53"/>
          <p:cNvSpPr txBox="1"/>
          <p:nvPr/>
        </p:nvSpPr>
        <p:spPr>
          <a:xfrm>
            <a:off x="0" y="120140"/>
            <a:ext cx="12192000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Structure d’un site web </a:t>
            </a:r>
            <a:r>
              <a:rPr lang="en-US" sz="4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vue</a:t>
            </a:r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par un robot</a:t>
            </a:r>
            <a:endParaRPr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3" name="2019-03-19_17-38-23">
            <a:hlinkClick r:id="" action="ppaction://media"/>
            <a:extLst>
              <a:ext uri="{FF2B5EF4-FFF2-40B4-BE49-F238E27FC236}">
                <a16:creationId xmlns:a16="http://schemas.microsoft.com/office/drawing/2014/main" id="{6BA6066B-C085-485F-96E2-CB240E87CF8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066852" y="991873"/>
            <a:ext cx="6395389" cy="5376655"/>
          </a:xfrm>
          <a:prstGeom prst="rect">
            <a:avLst/>
          </a:prstGeom>
        </p:spPr>
      </p:pic>
      <p:pic>
        <p:nvPicPr>
          <p:cNvPr id="11266" name="Picture 2" descr="How to Increase GoogleBot Crawling">
            <a:extLst>
              <a:ext uri="{FF2B5EF4-FFF2-40B4-BE49-F238E27FC236}">
                <a16:creationId xmlns:a16="http://schemas.microsoft.com/office/drawing/2014/main" id="{9E532F7B-DD99-4095-BCE6-2DB22CF4E4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6" y="2538412"/>
            <a:ext cx="3810000" cy="1781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930737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0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773;p53">
            <a:extLst>
              <a:ext uri="{FF2B5EF4-FFF2-40B4-BE49-F238E27FC236}">
                <a16:creationId xmlns:a16="http://schemas.microsoft.com/office/drawing/2014/main" id="{99D4F317-D8B8-4896-BD14-4FE2A3D6D97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38948" b="38949"/>
          <a:stretch/>
        </p:blipFill>
        <p:spPr>
          <a:xfrm>
            <a:off x="0" y="0"/>
            <a:ext cx="12192000" cy="738664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775;p53">
            <a:extLst>
              <a:ext uri="{FF2B5EF4-FFF2-40B4-BE49-F238E27FC236}">
                <a16:creationId xmlns:a16="http://schemas.microsoft.com/office/drawing/2014/main" id="{336A19FF-2D6D-48F4-A12F-6B06778F61EF}"/>
              </a:ext>
            </a:extLst>
          </p:cNvPr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2A2D3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4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4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amont</a:t>
            </a:r>
            <a:endParaRPr lang="en-US"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10514D7-D7FF-4DA9-86CF-D47AEA6614BC}"/>
              </a:ext>
            </a:extLst>
          </p:cNvPr>
          <p:cNvSpPr/>
          <p:nvPr/>
        </p:nvSpPr>
        <p:spPr>
          <a:xfrm>
            <a:off x="0" y="738664"/>
            <a:ext cx="12191999" cy="4708981"/>
          </a:xfrm>
          <a:prstGeom prst="rect">
            <a:avLst/>
          </a:prstGeom>
          <a:solidFill>
            <a:srgbClr val="2A2D34"/>
          </a:solidFill>
        </p:spPr>
        <p:txBody>
          <a:bodyPr wrap="square">
            <a:spAutoFit/>
          </a:bodyPr>
          <a:lstStyle/>
          <a:p>
            <a:r>
              <a:rPr lang="fr-FR" sz="20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#--S’imprégner un maximum ! Et justifier son travail</a:t>
            </a:r>
          </a:p>
          <a:p>
            <a:endParaRPr lang="fr-FR" sz="2000" b="1" dirty="0">
              <a:solidFill>
                <a:srgbClr val="92D050"/>
              </a:solidFill>
              <a:latin typeface="Lucida Console" panose="020B0609040504020204" pitchFamily="49" charset="0"/>
            </a:endParaRPr>
          </a:p>
          <a:p>
            <a:r>
              <a:rPr lang="fr-FR" sz="20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Objectifs du site (court, moyen, long terme)</a:t>
            </a:r>
          </a:p>
          <a:p>
            <a:r>
              <a:rPr lang="fr-FR" sz="20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Attentes de l’audience cible</a:t>
            </a:r>
          </a:p>
          <a:p>
            <a:r>
              <a:rPr lang="fr-FR" sz="2000" b="1" dirty="0" err="1">
                <a:solidFill>
                  <a:srgbClr val="92D050"/>
                </a:solidFill>
                <a:latin typeface="Lucida Console" panose="020B0609040504020204" pitchFamily="49" charset="0"/>
              </a:rPr>
              <a:t>Personas</a:t>
            </a:r>
            <a:r>
              <a:rPr lang="fr-FR" sz="20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 marketing</a:t>
            </a:r>
          </a:p>
          <a:p>
            <a:r>
              <a:rPr lang="fr-FR" sz="20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Recherche de mots clés et priorités (</a:t>
            </a:r>
            <a:r>
              <a:rPr lang="fr-FR" sz="2000" b="1" dirty="0" err="1">
                <a:solidFill>
                  <a:srgbClr val="92D050"/>
                </a:solidFill>
                <a:latin typeface="Lucida Console" panose="020B0609040504020204" pitchFamily="49" charset="0"/>
              </a:rPr>
              <a:t>cf</a:t>
            </a:r>
            <a:r>
              <a:rPr lang="fr-FR" sz="20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 vidéo sur la chaîne)</a:t>
            </a:r>
          </a:p>
          <a:p>
            <a:r>
              <a:rPr lang="fr-FR" sz="20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Structure idéale et modélisation de la data (Structuration data </a:t>
            </a:r>
            <a:r>
              <a:rPr lang="fr-FR" sz="2000" b="1" dirty="0" err="1">
                <a:solidFill>
                  <a:srgbClr val="92D050"/>
                </a:solidFill>
                <a:latin typeface="Lucida Console" panose="020B0609040504020204" pitchFamily="49" charset="0"/>
              </a:rPr>
              <a:t>driven</a:t>
            </a:r>
            <a:r>
              <a:rPr lang="fr-FR" sz="20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)</a:t>
            </a:r>
          </a:p>
          <a:p>
            <a:r>
              <a:rPr lang="fr-FR" sz="20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=&gt; Typologies de contenus</a:t>
            </a:r>
          </a:p>
          <a:p>
            <a:r>
              <a:rPr lang="fr-FR" sz="20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=&gt; Plan d’action à court terme : Quick </a:t>
            </a:r>
            <a:r>
              <a:rPr lang="fr-FR" sz="2000" b="1" dirty="0" err="1">
                <a:solidFill>
                  <a:srgbClr val="92D050"/>
                </a:solidFill>
                <a:latin typeface="Lucida Console" panose="020B0609040504020204" pitchFamily="49" charset="0"/>
              </a:rPr>
              <a:t>win</a:t>
            </a:r>
            <a:r>
              <a:rPr lang="fr-FR" sz="20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 et longue traîne</a:t>
            </a:r>
          </a:p>
          <a:p>
            <a:r>
              <a:rPr lang="fr-FR" sz="20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=&gt; Plan d’action à moyen terme : Moyenne traîne et contenu moins vente directe</a:t>
            </a:r>
          </a:p>
          <a:p>
            <a:r>
              <a:rPr lang="fr-FR" sz="20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=&gt; Plan d’action à long terme : Courte traîne et comment devenir LE média</a:t>
            </a:r>
          </a:p>
          <a:p>
            <a:r>
              <a:rPr lang="fr-FR" sz="20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=&gt; UX / navigabilité / landing pages / adaptation du contenu</a:t>
            </a:r>
          </a:p>
          <a:p>
            <a:endParaRPr lang="fr-FR" sz="2000" b="1" dirty="0">
              <a:solidFill>
                <a:srgbClr val="92D050"/>
              </a:solidFill>
              <a:latin typeface="Lucida Console" panose="020B0609040504020204" pitchFamily="49" charset="0"/>
            </a:endParaRPr>
          </a:p>
          <a:p>
            <a:r>
              <a:rPr lang="fr-FR" sz="20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Souvent la réflexion sur la structure permet d’aider les décisions UX surtout par rapport à la sémantique</a:t>
            </a:r>
          </a:p>
        </p:txBody>
      </p:sp>
    </p:spTree>
    <p:extLst>
      <p:ext uri="{BB962C8B-B14F-4D97-AF65-F5344CB8AC3E}">
        <p14:creationId xmlns:p14="http://schemas.microsoft.com/office/powerpoint/2010/main" val="1244197890"/>
      </p:ext>
    </p:extLst>
  </p:cSld>
  <p:clrMapOvr>
    <a:masterClrMapping/>
  </p:clrMapOvr>
  <p:transition spd="med"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oneTexte 8"/>
          <p:cNvSpPr txBox="1"/>
          <p:nvPr/>
        </p:nvSpPr>
        <p:spPr>
          <a:xfrm>
            <a:off x="-1" y="1"/>
            <a:ext cx="12192001" cy="27699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Brainstorming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24157" y="-3848"/>
            <a:ext cx="1171429" cy="44761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-1"/>
            <a:ext cx="12192000" cy="447620"/>
          </a:xfrm>
          <a:prstGeom prst="rect">
            <a:avLst/>
          </a:prstGeom>
          <a:solidFill>
            <a:srgbClr val="3437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itr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751888" cy="447675"/>
          </a:xfrm>
        </p:spPr>
        <p:txBody>
          <a:bodyPr>
            <a:noAutofit/>
          </a:bodyPr>
          <a:lstStyle/>
          <a:p>
            <a:pPr algn="l" defTabSz="914400">
              <a:spcBef>
                <a:spcPts val="0"/>
              </a:spcBef>
              <a:buNone/>
            </a:pPr>
            <a:r>
              <a:rPr lang="fr-FR" sz="2800" b="0" i="0" dirty="0">
                <a:solidFill>
                  <a:schemeClr val="bg1"/>
                </a:solidFill>
                <a:latin typeface="Segoe UI Light"/>
                <a:ea typeface="+mj-ea"/>
                <a:cs typeface="+mj-cs"/>
              </a:rPr>
              <a:t>Recherche de mots clés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5870AE5-9576-41C1-BD8F-942167DFAF41}"/>
              </a:ext>
            </a:extLst>
          </p:cNvPr>
          <p:cNvSpPr/>
          <p:nvPr/>
        </p:nvSpPr>
        <p:spPr>
          <a:xfrm>
            <a:off x="1" y="3934941"/>
            <a:ext cx="12191999" cy="2549749"/>
          </a:xfrm>
          <a:prstGeom prst="rect">
            <a:avLst/>
          </a:prstGeom>
          <a:solidFill>
            <a:srgbClr val="2A2D34">
              <a:alpha val="620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fr-FR" sz="20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Brainstorming</a:t>
            </a:r>
          </a:p>
          <a:p>
            <a:r>
              <a:rPr lang="fr-FR" sz="20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Les acquis</a:t>
            </a:r>
          </a:p>
          <a:p>
            <a:r>
              <a:rPr lang="fr-FR" sz="20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Les mots clés des concurrents</a:t>
            </a:r>
          </a:p>
          <a:p>
            <a:r>
              <a:rPr lang="fr-FR" sz="20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Suggestions</a:t>
            </a:r>
          </a:p>
          <a:p>
            <a:r>
              <a:rPr lang="fr-FR" sz="20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Filtrage</a:t>
            </a:r>
          </a:p>
          <a:p>
            <a:r>
              <a:rPr lang="fr-FR" sz="20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Enrichissement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1B810E8F-2967-4ED0-8647-5C023A9B68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503" y="2754160"/>
            <a:ext cx="6095999" cy="3429000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96B36199-2C2C-4155-8354-DB7C7D765E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8921" y="839300"/>
            <a:ext cx="2235941" cy="1266666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986D6D30-E618-4D92-B1EB-C9A205D3B6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89716" y="839298"/>
            <a:ext cx="2246954" cy="1266665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2AAF212F-FF3A-4E83-AA1A-8F9FE254D58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71524" y="839297"/>
            <a:ext cx="2257968" cy="1266665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F487C784-9FFD-4BD1-8D2E-A54377A3F53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64346" y="839296"/>
            <a:ext cx="2246954" cy="1266665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658BDCD1-E883-4643-AFFC-41B9F469ECE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46151" y="839297"/>
            <a:ext cx="2235937" cy="126666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EDE3ACA-E292-47F0-AA07-A6AE01B43AB0}"/>
              </a:ext>
            </a:extLst>
          </p:cNvPr>
          <p:cNvSpPr/>
          <p:nvPr/>
        </p:nvSpPr>
        <p:spPr>
          <a:xfrm>
            <a:off x="4603395" y="5858237"/>
            <a:ext cx="420179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https://www.youtube.com/watch?v=ehGQfQtGkNw</a:t>
            </a:r>
          </a:p>
        </p:txBody>
      </p:sp>
    </p:spTree>
    <p:extLst>
      <p:ext uri="{BB962C8B-B14F-4D97-AF65-F5344CB8AC3E}">
        <p14:creationId xmlns:p14="http://schemas.microsoft.com/office/powerpoint/2010/main" val="741467731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02567D9C-9016-40BC-B023-C19BA0DB1A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69784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Google Shape;291;p29">
            <a:extLst>
              <a:ext uri="{FF2B5EF4-FFF2-40B4-BE49-F238E27FC236}">
                <a16:creationId xmlns:a16="http://schemas.microsoft.com/office/drawing/2014/main" id="{0A6F3678-D903-44C7-9A61-3C8527BD9B39}"/>
              </a:ext>
            </a:extLst>
          </p:cNvPr>
          <p:cNvSpPr txBox="1"/>
          <p:nvPr/>
        </p:nvSpPr>
        <p:spPr>
          <a:xfrm>
            <a:off x="0" y="2516726"/>
            <a:ext cx="12192000" cy="1323439"/>
          </a:xfrm>
          <a:prstGeom prst="rect">
            <a:avLst/>
          </a:prstGeom>
          <a:solidFill>
            <a:srgbClr val="2A2D34">
              <a:alpha val="620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anose="020B0907030504020204" pitchFamily="34" charset="0"/>
                <a:ea typeface="Open Sans"/>
                <a:cs typeface="Open Sans"/>
                <a:sym typeface="Open Sans"/>
              </a:rPr>
              <a:t>Le crawl</a:t>
            </a:r>
            <a:endParaRPr sz="8000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ras Bold ITC" panose="020B0907030504020204" pitchFamily="34" charset="0"/>
              <a:ea typeface="Open Sans"/>
              <a:cs typeface="Open Sans"/>
              <a:sym typeface="Open Sans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5868ACAC-304F-4D0E-B70D-F799DE14F6CA}"/>
              </a:ext>
            </a:extLst>
          </p:cNvPr>
          <p:cNvSpPr txBox="1"/>
          <p:nvPr/>
        </p:nvSpPr>
        <p:spPr>
          <a:xfrm>
            <a:off x="5059385" y="6080439"/>
            <a:ext cx="72939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Source : </a:t>
            </a:r>
            <a:r>
              <a:rPr lang="fr-FR" dirty="0">
                <a:solidFill>
                  <a:schemeClr val="bg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https://blog.apify.com/apify-crawler-to-be-replaced-by-apify-actors-c67df1366e00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9DF4BFB-31F5-4725-9AAD-742CDDA9CE3E}"/>
              </a:ext>
            </a:extLst>
          </p:cNvPr>
          <p:cNvSpPr/>
          <p:nvPr/>
        </p:nvSpPr>
        <p:spPr>
          <a:xfrm>
            <a:off x="1" y="3934940"/>
            <a:ext cx="12191999" cy="1323439"/>
          </a:xfrm>
          <a:prstGeom prst="rect">
            <a:avLst/>
          </a:prstGeom>
          <a:solidFill>
            <a:srgbClr val="2A2D34"/>
          </a:solidFill>
        </p:spPr>
        <p:txBody>
          <a:bodyPr wrap="square">
            <a:spAutoFit/>
          </a:bodyPr>
          <a:lstStyle/>
          <a:p>
            <a:r>
              <a:rPr lang="fr-FR" sz="20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#</a:t>
            </a:r>
          </a:p>
          <a:p>
            <a:r>
              <a:rPr lang="fr-FR" sz="20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…La base de tout</a:t>
            </a:r>
          </a:p>
          <a:p>
            <a:r>
              <a:rPr lang="fr-FR" sz="20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Reverse modèle de données…</a:t>
            </a:r>
          </a:p>
          <a:p>
            <a:pPr algn="ctr"/>
            <a:endParaRPr lang="fr-FR" sz="2000" b="1" dirty="0">
              <a:solidFill>
                <a:srgbClr val="92D050"/>
              </a:solidFill>
              <a:latin typeface="Lucida Console" panose="020B0609040504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2275814"/>
      </p:ext>
    </p:extLst>
  </p:cSld>
  <p:clrMapOvr>
    <a:masterClrMapping/>
  </p:clrMapOvr>
  <p:transition spd="med">
    <p:fade thruBlk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2C4D312-95BF-4DD3-9A28-7B5FBCA7DB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7618" y="2430767"/>
            <a:ext cx="3895238" cy="3400000"/>
          </a:xfrm>
          <a:prstGeom prst="rect">
            <a:avLst/>
          </a:prstGeom>
        </p:spPr>
      </p:pic>
      <p:pic>
        <p:nvPicPr>
          <p:cNvPr id="773" name="Google Shape;773;p53"/>
          <p:cNvPicPr preferRelativeResize="0"/>
          <p:nvPr/>
        </p:nvPicPr>
        <p:blipFill rotWithShape="1">
          <a:blip r:embed="rId4">
            <a:alphaModFix/>
          </a:blip>
          <a:srcRect t="38948" b="38949"/>
          <a:stretch/>
        </p:blipFill>
        <p:spPr>
          <a:xfrm>
            <a:off x="0" y="0"/>
            <a:ext cx="12192000" cy="738664"/>
          </a:xfrm>
          <a:prstGeom prst="rect">
            <a:avLst/>
          </a:prstGeom>
          <a:noFill/>
          <a:ln>
            <a:noFill/>
          </a:ln>
        </p:spPr>
      </p:pic>
      <p:sp>
        <p:nvSpPr>
          <p:cNvPr id="775" name="Google Shape;775;p53"/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2A2D3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Le Crawl</a:t>
            </a:r>
            <a:endParaRPr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80039CA-836F-4215-B05A-89680CD95A5D}"/>
              </a:ext>
            </a:extLst>
          </p:cNvPr>
          <p:cNvSpPr txBox="1"/>
          <p:nvPr/>
        </p:nvSpPr>
        <p:spPr>
          <a:xfrm>
            <a:off x="763399" y="975669"/>
            <a:ext cx="50850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800" b="1" dirty="0"/>
              <a:t>De page en page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02A2483-D1F1-4443-A348-F38C3F12B8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409" y="3459444"/>
            <a:ext cx="2952381" cy="2171429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B4389899-A584-420B-ACCC-5830B7C1BCA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60901" y="877496"/>
            <a:ext cx="2919172" cy="5234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561496"/>
      </p:ext>
    </p:extLst>
  </p:cSld>
  <p:clrMapOvr>
    <a:masterClrMapping/>
  </p:clrMapOvr>
  <p:transition spd="med">
    <p:fade thruBlk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3" name="Google Shape;773;p53"/>
          <p:cNvPicPr preferRelativeResize="0"/>
          <p:nvPr/>
        </p:nvPicPr>
        <p:blipFill rotWithShape="1">
          <a:blip r:embed="rId3">
            <a:alphaModFix/>
          </a:blip>
          <a:srcRect t="38948" b="38949"/>
          <a:stretch/>
        </p:blipFill>
        <p:spPr>
          <a:xfrm>
            <a:off x="0" y="0"/>
            <a:ext cx="12192000" cy="738664"/>
          </a:xfrm>
          <a:prstGeom prst="rect">
            <a:avLst/>
          </a:prstGeom>
          <a:noFill/>
          <a:ln>
            <a:noFill/>
          </a:ln>
        </p:spPr>
      </p:pic>
      <p:sp>
        <p:nvSpPr>
          <p:cNvPr id="775" name="Google Shape;775;p53"/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2A2D3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Le Crawl</a:t>
            </a:r>
            <a:endParaRPr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80039CA-836F-4215-B05A-89680CD95A5D}"/>
              </a:ext>
            </a:extLst>
          </p:cNvPr>
          <p:cNvSpPr txBox="1"/>
          <p:nvPr/>
        </p:nvSpPr>
        <p:spPr>
          <a:xfrm>
            <a:off x="763399" y="975669"/>
            <a:ext cx="62808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800" b="1" dirty="0"/>
              <a:t>Chemin le plus court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79A0B65-12A0-4525-A4EE-A36775F491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8667" y="1806666"/>
            <a:ext cx="5733333" cy="456190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86CB3C7C-DC38-4896-A2B9-8E5164FC69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921" y="1844762"/>
            <a:ext cx="4933333" cy="45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578069"/>
      </p:ext>
    </p:extLst>
  </p:cSld>
  <p:clrMapOvr>
    <a:masterClrMapping/>
  </p:clrMapOvr>
  <p:transition spd="med">
    <p:fade thruBlk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3" name="Google Shape;773;p53"/>
          <p:cNvPicPr preferRelativeResize="0"/>
          <p:nvPr/>
        </p:nvPicPr>
        <p:blipFill rotWithShape="1">
          <a:blip r:embed="rId3">
            <a:alphaModFix/>
          </a:blip>
          <a:srcRect t="38948" b="38949"/>
          <a:stretch/>
        </p:blipFill>
        <p:spPr>
          <a:xfrm>
            <a:off x="0" y="0"/>
            <a:ext cx="12192000" cy="738664"/>
          </a:xfrm>
          <a:prstGeom prst="rect">
            <a:avLst/>
          </a:prstGeom>
          <a:noFill/>
          <a:ln>
            <a:noFill/>
          </a:ln>
        </p:spPr>
      </p:pic>
      <p:sp>
        <p:nvSpPr>
          <p:cNvPr id="775" name="Google Shape;775;p53"/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2A2D3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Le Crawl</a:t>
            </a:r>
            <a:endParaRPr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33B35E7-2B45-4B8A-BBD0-5297A596F6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65404"/>
            <a:ext cx="12192000" cy="4927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692177"/>
      </p:ext>
    </p:extLst>
  </p:cSld>
  <p:clrMapOvr>
    <a:masterClrMapping/>
  </p:clrMapOvr>
  <p:transition spd="med">
    <p:fade thruBlk="1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3" name="Google Shape;773;p53"/>
          <p:cNvPicPr preferRelativeResize="0"/>
          <p:nvPr/>
        </p:nvPicPr>
        <p:blipFill rotWithShape="1">
          <a:blip r:embed="rId3">
            <a:alphaModFix/>
          </a:blip>
          <a:srcRect t="38948" b="38949"/>
          <a:stretch/>
        </p:blipFill>
        <p:spPr>
          <a:xfrm>
            <a:off x="0" y="0"/>
            <a:ext cx="12192000" cy="738664"/>
          </a:xfrm>
          <a:prstGeom prst="rect">
            <a:avLst/>
          </a:prstGeom>
          <a:noFill/>
          <a:ln>
            <a:noFill/>
          </a:ln>
        </p:spPr>
      </p:pic>
      <p:sp>
        <p:nvSpPr>
          <p:cNvPr id="775" name="Google Shape;775;p53"/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2A2D3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Le Crawl</a:t>
            </a:r>
            <a:endParaRPr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80039CA-836F-4215-B05A-89680CD95A5D}"/>
              </a:ext>
            </a:extLst>
          </p:cNvPr>
          <p:cNvSpPr txBox="1"/>
          <p:nvPr/>
        </p:nvSpPr>
        <p:spPr>
          <a:xfrm>
            <a:off x="763399" y="975669"/>
            <a:ext cx="576472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800" b="1" dirty="0"/>
              <a:t>Profondeur / </a:t>
            </a:r>
            <a:r>
              <a:rPr lang="fr-FR" sz="4800" b="1" dirty="0" err="1"/>
              <a:t>Depth</a:t>
            </a:r>
            <a:endParaRPr lang="fr-FR" sz="4800" b="1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C6F27D9-4D1E-4698-AD25-7807C0A4FC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4039" y="2511557"/>
            <a:ext cx="6263922" cy="386252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95AD28DF-845A-4115-AC02-A8560A50EE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752484"/>
            <a:ext cx="4410291" cy="269033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22915C8F-D9DA-4E52-8054-D04C490B67B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3381" y="1011107"/>
            <a:ext cx="5338619" cy="2070213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848FAB8-E07E-44AE-B58F-60E62D5BB5F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59699" y="4160736"/>
            <a:ext cx="1217036" cy="315640"/>
          </a:xfrm>
          <a:prstGeom prst="rect">
            <a:avLst/>
          </a:prstGeom>
        </p:spPr>
      </p:pic>
      <p:pic>
        <p:nvPicPr>
          <p:cNvPr id="12" name="Picture 2" descr="RÃ©sultats de recherche d'images pour Â«Â screaming frogÂ Â»">
            <a:extLst>
              <a:ext uri="{FF2B5EF4-FFF2-40B4-BE49-F238E27FC236}">
                <a16:creationId xmlns:a16="http://schemas.microsoft.com/office/drawing/2014/main" id="{270DAC6A-0175-4488-8C25-2DB85EAED0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47896" y="831399"/>
            <a:ext cx="744104" cy="793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5390416"/>
      </p:ext>
    </p:extLst>
  </p:cSld>
  <p:clrMapOvr>
    <a:masterClrMapping/>
  </p:clrMapOvr>
  <p:transition spd="med">
    <p:fade thruBlk="1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BD32DDA9-F021-4AA4-B18D-019873D2F3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7025" y="1048624"/>
            <a:ext cx="6759172" cy="5328135"/>
          </a:xfrm>
          <a:prstGeom prst="rect">
            <a:avLst/>
          </a:prstGeom>
        </p:spPr>
      </p:pic>
      <p:pic>
        <p:nvPicPr>
          <p:cNvPr id="773" name="Google Shape;773;p53"/>
          <p:cNvPicPr preferRelativeResize="0"/>
          <p:nvPr/>
        </p:nvPicPr>
        <p:blipFill rotWithShape="1">
          <a:blip r:embed="rId4">
            <a:alphaModFix/>
          </a:blip>
          <a:srcRect t="38948" b="38949"/>
          <a:stretch/>
        </p:blipFill>
        <p:spPr>
          <a:xfrm>
            <a:off x="0" y="0"/>
            <a:ext cx="12192000" cy="738664"/>
          </a:xfrm>
          <a:prstGeom prst="rect">
            <a:avLst/>
          </a:prstGeom>
          <a:noFill/>
          <a:ln>
            <a:noFill/>
          </a:ln>
        </p:spPr>
      </p:pic>
      <p:sp>
        <p:nvSpPr>
          <p:cNvPr id="775" name="Google Shape;775;p53"/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2A2D3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Le Crawl</a:t>
            </a:r>
            <a:endParaRPr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80039CA-836F-4215-B05A-89680CD95A5D}"/>
              </a:ext>
            </a:extLst>
          </p:cNvPr>
          <p:cNvSpPr txBox="1"/>
          <p:nvPr/>
        </p:nvSpPr>
        <p:spPr>
          <a:xfrm>
            <a:off x="763399" y="975669"/>
            <a:ext cx="535915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800" b="1" dirty="0"/>
              <a:t>Tous les chemins</a:t>
            </a:r>
          </a:p>
        </p:txBody>
      </p:sp>
    </p:spTree>
    <p:extLst>
      <p:ext uri="{BB962C8B-B14F-4D97-AF65-F5344CB8AC3E}">
        <p14:creationId xmlns:p14="http://schemas.microsoft.com/office/powerpoint/2010/main" val="813490564"/>
      </p:ext>
    </p:extLst>
  </p:cSld>
  <p:clrMapOvr>
    <a:masterClrMapping/>
  </p:clrMapOvr>
  <p:transition spd="med"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La déforestation et le réchauffement climatique auront-ils raison ...">
            <a:extLst>
              <a:ext uri="{FF2B5EF4-FFF2-40B4-BE49-F238E27FC236}">
                <a16:creationId xmlns:a16="http://schemas.microsoft.com/office/drawing/2014/main" id="{AB9C8FE7-877E-4A6E-AC28-E2D8B28897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49675"/>
            <a:ext cx="12191998" cy="7616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Google Shape;291;p29">
            <a:extLst>
              <a:ext uri="{FF2B5EF4-FFF2-40B4-BE49-F238E27FC236}">
                <a16:creationId xmlns:a16="http://schemas.microsoft.com/office/drawing/2014/main" id="{0A6F3678-D903-44C7-9A61-3C8527BD9B39}"/>
              </a:ext>
            </a:extLst>
          </p:cNvPr>
          <p:cNvSpPr txBox="1"/>
          <p:nvPr/>
        </p:nvSpPr>
        <p:spPr>
          <a:xfrm>
            <a:off x="0" y="2516726"/>
            <a:ext cx="12192000" cy="1323439"/>
          </a:xfrm>
          <a:prstGeom prst="rect">
            <a:avLst/>
          </a:prstGeom>
          <a:solidFill>
            <a:srgbClr val="2A2D34">
              <a:alpha val="620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dirty="0" err="1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anose="020B0907030504020204" pitchFamily="34" charset="0"/>
                <a:ea typeface="Open Sans"/>
                <a:cs typeface="Open Sans"/>
                <a:sym typeface="Open Sans"/>
              </a:rPr>
              <a:t>Présentations</a:t>
            </a:r>
            <a:endParaRPr lang="en-US" sz="8000" b="1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ras Bold ITC" panose="020B0907030504020204" pitchFamily="34" charset="0"/>
              <a:ea typeface="Open Sans"/>
              <a:cs typeface="Open Sans"/>
              <a:sym typeface="Open Sans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5868ACAC-304F-4D0E-B70D-F799DE14F6CA}"/>
              </a:ext>
            </a:extLst>
          </p:cNvPr>
          <p:cNvSpPr txBox="1"/>
          <p:nvPr/>
        </p:nvSpPr>
        <p:spPr>
          <a:xfrm>
            <a:off x="8913538" y="5970494"/>
            <a:ext cx="32784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Source : https://www.robin-noorda.com</a:t>
            </a:r>
          </a:p>
        </p:txBody>
      </p:sp>
      <p:pic>
        <p:nvPicPr>
          <p:cNvPr id="3" name="Picture 2" descr="Cartographie des résultats de Chocolatine ou Pain au chocolat ? |  blog.adrienvh.fr">
            <a:extLst>
              <a:ext uri="{FF2B5EF4-FFF2-40B4-BE49-F238E27FC236}">
                <a16:creationId xmlns:a16="http://schemas.microsoft.com/office/drawing/2014/main" id="{333CC44E-9E19-4DBF-964C-74145CE966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0894" y="187147"/>
            <a:ext cx="4581525" cy="261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6137572"/>
      </p:ext>
    </p:extLst>
  </p:cSld>
  <p:clrMapOvr>
    <a:masterClrMapping/>
  </p:clrMapOvr>
  <p:transition spd="med">
    <p:fade thruBlk="1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3" name="Google Shape;773;p53"/>
          <p:cNvPicPr preferRelativeResize="0"/>
          <p:nvPr/>
        </p:nvPicPr>
        <p:blipFill rotWithShape="1">
          <a:blip r:embed="rId3">
            <a:alphaModFix/>
          </a:blip>
          <a:srcRect t="38948" b="38949"/>
          <a:stretch/>
        </p:blipFill>
        <p:spPr>
          <a:xfrm>
            <a:off x="0" y="0"/>
            <a:ext cx="12192000" cy="738664"/>
          </a:xfrm>
          <a:prstGeom prst="rect">
            <a:avLst/>
          </a:prstGeom>
          <a:noFill/>
          <a:ln>
            <a:noFill/>
          </a:ln>
        </p:spPr>
      </p:pic>
      <p:sp>
        <p:nvSpPr>
          <p:cNvPr id="775" name="Google Shape;775;p53"/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2A2D3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Le Crawl</a:t>
            </a:r>
            <a:endParaRPr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80039CA-836F-4215-B05A-89680CD95A5D}"/>
              </a:ext>
            </a:extLst>
          </p:cNvPr>
          <p:cNvSpPr txBox="1"/>
          <p:nvPr/>
        </p:nvSpPr>
        <p:spPr>
          <a:xfrm>
            <a:off x="763399" y="975669"/>
            <a:ext cx="82686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800" b="1" dirty="0" err="1"/>
              <a:t>Pagerank</a:t>
            </a:r>
            <a:r>
              <a:rPr lang="fr-FR" sz="4800" b="1" dirty="0"/>
              <a:t> interne / </a:t>
            </a:r>
            <a:r>
              <a:rPr lang="fr-FR" sz="4800" b="1" dirty="0" err="1"/>
              <a:t>Tx</a:t>
            </a:r>
            <a:r>
              <a:rPr lang="fr-FR" sz="4800" b="1" dirty="0"/>
              <a:t> Crawl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13826BC-A514-4645-B002-56C1B66BE3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9124" y="1806666"/>
            <a:ext cx="9293751" cy="4455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4401152"/>
      </p:ext>
    </p:extLst>
  </p:cSld>
  <p:clrMapOvr>
    <a:masterClrMapping/>
  </p:clrMapOvr>
  <p:transition spd="med">
    <p:fade thruBlk="1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3" name="Google Shape;773;p53"/>
          <p:cNvPicPr preferRelativeResize="0"/>
          <p:nvPr/>
        </p:nvPicPr>
        <p:blipFill rotWithShape="1">
          <a:blip r:embed="rId3">
            <a:alphaModFix/>
          </a:blip>
          <a:srcRect t="38948" b="38949"/>
          <a:stretch/>
        </p:blipFill>
        <p:spPr>
          <a:xfrm>
            <a:off x="0" y="0"/>
            <a:ext cx="12192000" cy="738664"/>
          </a:xfrm>
          <a:prstGeom prst="rect">
            <a:avLst/>
          </a:prstGeom>
          <a:noFill/>
          <a:ln>
            <a:noFill/>
          </a:ln>
        </p:spPr>
      </p:pic>
      <p:sp>
        <p:nvSpPr>
          <p:cNvPr id="775" name="Google Shape;775;p53"/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2A2D3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Le Crawl</a:t>
            </a:r>
            <a:endParaRPr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80039CA-836F-4215-B05A-89680CD95A5D}"/>
              </a:ext>
            </a:extLst>
          </p:cNvPr>
          <p:cNvSpPr txBox="1"/>
          <p:nvPr/>
        </p:nvSpPr>
        <p:spPr>
          <a:xfrm>
            <a:off x="1233182" y="1342239"/>
            <a:ext cx="1045746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Autres éléments de structure qui pourraient être pris en compte par les robots 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2800" dirty="0"/>
              <a:t>Structure d’URL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2800" dirty="0" err="1"/>
              <a:t>Breadcrumb</a:t>
            </a:r>
            <a:endParaRPr lang="fr-FR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2800" dirty="0" err="1"/>
              <a:t>Structured</a:t>
            </a:r>
            <a:r>
              <a:rPr lang="fr-FR" sz="2800" dirty="0"/>
              <a:t> datas</a:t>
            </a:r>
          </a:p>
        </p:txBody>
      </p:sp>
    </p:spTree>
    <p:extLst>
      <p:ext uri="{BB962C8B-B14F-4D97-AF65-F5344CB8AC3E}">
        <p14:creationId xmlns:p14="http://schemas.microsoft.com/office/powerpoint/2010/main" val="796509626"/>
      </p:ext>
    </p:extLst>
  </p:cSld>
  <p:clrMapOvr>
    <a:masterClrMapping/>
  </p:clrMapOvr>
  <p:transition spd="med">
    <p:fade thruBlk="1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ScÃ¨ne 3D en vue 'fil de fer'">
            <a:extLst>
              <a:ext uri="{FF2B5EF4-FFF2-40B4-BE49-F238E27FC236}">
                <a16:creationId xmlns:a16="http://schemas.microsoft.com/office/drawing/2014/main" id="{BD1AF783-7B52-480B-9404-18420A587F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247706"/>
            <a:ext cx="12191999" cy="8621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Google Shape;291;p29">
            <a:extLst>
              <a:ext uri="{FF2B5EF4-FFF2-40B4-BE49-F238E27FC236}">
                <a16:creationId xmlns:a16="http://schemas.microsoft.com/office/drawing/2014/main" id="{0A6F3678-D903-44C7-9A61-3C8527BD9B39}"/>
              </a:ext>
            </a:extLst>
          </p:cNvPr>
          <p:cNvSpPr txBox="1"/>
          <p:nvPr/>
        </p:nvSpPr>
        <p:spPr>
          <a:xfrm>
            <a:off x="0" y="1234810"/>
            <a:ext cx="12192000" cy="3730296"/>
          </a:xfrm>
          <a:prstGeom prst="rect">
            <a:avLst/>
          </a:prstGeom>
          <a:solidFill>
            <a:srgbClr val="2A2D34">
              <a:alpha val="620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anose="020B0907030504020204" pitchFamily="34" charset="0"/>
                <a:ea typeface="Open Sans"/>
                <a:cs typeface="Open Sans"/>
                <a:sym typeface="Open Sans"/>
              </a:rPr>
              <a:t>Influences techniques du travail sur la structure</a:t>
            </a:r>
            <a:endParaRPr sz="8000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ras Bold ITC" panose="020B0907030504020204" pitchFamily="34" charset="0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2676948873"/>
      </p:ext>
    </p:extLst>
  </p:cSld>
  <p:clrMapOvr>
    <a:masterClrMapping/>
  </p:clrMapOvr>
  <p:transition spd="med">
    <p:fade thruBlk="1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3" name="Google Shape;773;p53"/>
          <p:cNvPicPr preferRelativeResize="0"/>
          <p:nvPr/>
        </p:nvPicPr>
        <p:blipFill rotWithShape="1">
          <a:blip r:embed="rId3">
            <a:alphaModFix/>
          </a:blip>
          <a:srcRect t="38948" b="38949"/>
          <a:stretch/>
        </p:blipFill>
        <p:spPr>
          <a:xfrm>
            <a:off x="0" y="0"/>
            <a:ext cx="12192000" cy="738664"/>
          </a:xfrm>
          <a:prstGeom prst="rect">
            <a:avLst/>
          </a:prstGeom>
          <a:noFill/>
          <a:ln>
            <a:noFill/>
          </a:ln>
        </p:spPr>
      </p:pic>
      <p:sp>
        <p:nvSpPr>
          <p:cNvPr id="775" name="Google Shape;775;p53"/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2A2D3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Circulation &amp; augmentation du </a:t>
            </a:r>
            <a:r>
              <a:rPr lang="en-US" sz="4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pagerank</a:t>
            </a:r>
            <a:endParaRPr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B9E630A-F3BB-4452-BA93-0F35DE8834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3134" y="945601"/>
            <a:ext cx="4940593" cy="4613783"/>
          </a:xfrm>
          <a:prstGeom prst="rect">
            <a:avLst/>
          </a:prstGeom>
        </p:spPr>
      </p:pic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5B463F0F-3DBB-4E70-935F-2FF0CA8BEBBF}"/>
              </a:ext>
            </a:extLst>
          </p:cNvPr>
          <p:cNvCxnSpPr>
            <a:cxnSpLocks/>
          </p:cNvCxnSpPr>
          <p:nvPr/>
        </p:nvCxnSpPr>
        <p:spPr>
          <a:xfrm flipV="1">
            <a:off x="2926956" y="4281544"/>
            <a:ext cx="2387322" cy="37863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9256175"/>
      </p:ext>
    </p:extLst>
  </p:cSld>
  <p:clrMapOvr>
    <a:masterClrMapping/>
  </p:clrMapOvr>
  <p:transition spd="med">
    <p:fade thruBlk="1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3" name="Google Shape;773;p53"/>
          <p:cNvPicPr preferRelativeResize="0"/>
          <p:nvPr/>
        </p:nvPicPr>
        <p:blipFill rotWithShape="1">
          <a:blip r:embed="rId3">
            <a:alphaModFix/>
          </a:blip>
          <a:srcRect t="38948" b="38949"/>
          <a:stretch/>
        </p:blipFill>
        <p:spPr>
          <a:xfrm>
            <a:off x="0" y="0"/>
            <a:ext cx="12192000" cy="738664"/>
          </a:xfrm>
          <a:prstGeom prst="rect">
            <a:avLst/>
          </a:prstGeom>
          <a:noFill/>
          <a:ln>
            <a:noFill/>
          </a:ln>
        </p:spPr>
      </p:pic>
      <p:sp>
        <p:nvSpPr>
          <p:cNvPr id="775" name="Google Shape;775;p53"/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2A2D3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Circulation &amp; augmentation du </a:t>
            </a:r>
            <a:r>
              <a:rPr lang="en-US" sz="4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pagerank</a:t>
            </a:r>
            <a:endParaRPr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F157C6B-DF5C-4D6C-B317-DE55AB3F78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1786" y="777098"/>
            <a:ext cx="5408428" cy="5573319"/>
          </a:xfrm>
          <a:prstGeom prst="rect">
            <a:avLst/>
          </a:prstGeom>
        </p:spPr>
      </p:pic>
      <p:cxnSp>
        <p:nvCxnSpPr>
          <p:cNvPr id="5" name="Connecteur droit avec flèche 4">
            <a:extLst>
              <a:ext uri="{FF2B5EF4-FFF2-40B4-BE49-F238E27FC236}">
                <a16:creationId xmlns:a16="http://schemas.microsoft.com/office/drawing/2014/main" id="{F4F148FC-6B91-4704-8763-15839DE1CB04}"/>
              </a:ext>
            </a:extLst>
          </p:cNvPr>
          <p:cNvCxnSpPr>
            <a:cxnSpLocks/>
          </p:cNvCxnSpPr>
          <p:nvPr/>
        </p:nvCxnSpPr>
        <p:spPr>
          <a:xfrm flipV="1">
            <a:off x="2926956" y="4281544"/>
            <a:ext cx="2387322" cy="37863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1902910"/>
      </p:ext>
    </p:extLst>
  </p:cSld>
  <p:clrMapOvr>
    <a:masterClrMapping/>
  </p:clrMapOvr>
  <p:transition spd="med">
    <p:fade thruBlk="1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3" name="Google Shape;773;p53"/>
          <p:cNvPicPr preferRelativeResize="0"/>
          <p:nvPr/>
        </p:nvPicPr>
        <p:blipFill rotWithShape="1">
          <a:blip r:embed="rId3">
            <a:alphaModFix/>
          </a:blip>
          <a:srcRect t="38948" b="38949"/>
          <a:stretch/>
        </p:blipFill>
        <p:spPr>
          <a:xfrm>
            <a:off x="0" y="0"/>
            <a:ext cx="12192000" cy="738664"/>
          </a:xfrm>
          <a:prstGeom prst="rect">
            <a:avLst/>
          </a:prstGeom>
          <a:noFill/>
          <a:ln>
            <a:noFill/>
          </a:ln>
        </p:spPr>
      </p:pic>
      <p:sp>
        <p:nvSpPr>
          <p:cNvPr id="775" name="Google Shape;775;p53"/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2A2D3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Circulation &amp; augmentation du </a:t>
            </a:r>
            <a:r>
              <a:rPr lang="en-US" sz="4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pagerank</a:t>
            </a:r>
            <a:endParaRPr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EFDF2B3-A30A-46CF-A7E6-87D2D98B5DC2}"/>
              </a:ext>
            </a:extLst>
          </p:cNvPr>
          <p:cNvSpPr/>
          <p:nvPr/>
        </p:nvSpPr>
        <p:spPr>
          <a:xfrm>
            <a:off x="4035178" y="4904240"/>
            <a:ext cx="412164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https://www.youtube.com/watch?v=qHMvNCo-otc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3FCD987-DC73-4AF6-B070-BD3B482EAE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23845" y="1057013"/>
            <a:ext cx="6544308" cy="368276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1C9FD960-4126-4F60-9F20-BA4AF42B9A6F}"/>
              </a:ext>
            </a:extLst>
          </p:cNvPr>
          <p:cNvSpPr txBox="1"/>
          <p:nvPr/>
        </p:nvSpPr>
        <p:spPr>
          <a:xfrm>
            <a:off x="2823845" y="5376477"/>
            <a:ext cx="20345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Surfeur aléatoire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Surfeur raisonnable</a:t>
            </a:r>
          </a:p>
        </p:txBody>
      </p:sp>
    </p:spTree>
    <p:extLst>
      <p:ext uri="{BB962C8B-B14F-4D97-AF65-F5344CB8AC3E}">
        <p14:creationId xmlns:p14="http://schemas.microsoft.com/office/powerpoint/2010/main" val="2761227410"/>
      </p:ext>
    </p:extLst>
  </p:cSld>
  <p:clrMapOvr>
    <a:masterClrMapping/>
  </p:clrMapOvr>
  <p:transition spd="med">
    <p:fade thruBlk="1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773;p53">
            <a:extLst>
              <a:ext uri="{FF2B5EF4-FFF2-40B4-BE49-F238E27FC236}">
                <a16:creationId xmlns:a16="http://schemas.microsoft.com/office/drawing/2014/main" id="{99D4F317-D8B8-4896-BD14-4FE2A3D6D97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38948" b="38949"/>
          <a:stretch/>
        </p:blipFill>
        <p:spPr>
          <a:xfrm>
            <a:off x="0" y="0"/>
            <a:ext cx="12192000" cy="738664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775;p53">
            <a:extLst>
              <a:ext uri="{FF2B5EF4-FFF2-40B4-BE49-F238E27FC236}">
                <a16:creationId xmlns:a16="http://schemas.microsoft.com/office/drawing/2014/main" id="{336A19FF-2D6D-48F4-A12F-6B06778F61EF}"/>
              </a:ext>
            </a:extLst>
          </p:cNvPr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2A2D3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4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Cloisonnement</a:t>
            </a:r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/ concentration </a:t>
            </a:r>
            <a:r>
              <a:rPr lang="en-US" sz="4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sémantique</a:t>
            </a:r>
            <a:endParaRPr lang="en-US"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3314" name="Picture 2" descr="Visilinks">
            <a:extLst>
              <a:ext uri="{FF2B5EF4-FFF2-40B4-BE49-F238E27FC236}">
                <a16:creationId xmlns:a16="http://schemas.microsoft.com/office/drawing/2014/main" id="{A9562ADC-EC52-4904-925C-45D0B8DD8B5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351" y="744178"/>
            <a:ext cx="9873297" cy="5529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3AB3CA13-3CB7-470A-B898-67037C2F8C8C}"/>
              </a:ext>
            </a:extLst>
          </p:cNvPr>
          <p:cNvSpPr txBox="1"/>
          <p:nvPr/>
        </p:nvSpPr>
        <p:spPr>
          <a:xfrm>
            <a:off x="8561563" y="5959933"/>
            <a:ext cx="24753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Source : http://www.visiblis.fr</a:t>
            </a:r>
          </a:p>
        </p:txBody>
      </p:sp>
    </p:spTree>
    <p:extLst>
      <p:ext uri="{BB962C8B-B14F-4D97-AF65-F5344CB8AC3E}">
        <p14:creationId xmlns:p14="http://schemas.microsoft.com/office/powerpoint/2010/main" val="2513175347"/>
      </p:ext>
    </p:extLst>
  </p:cSld>
  <p:clrMapOvr>
    <a:masterClrMapping/>
  </p:clrMapOvr>
  <p:transition spd="med">
    <p:fade thruBlk="1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Long-sought carbon structure joins graphene, fullerene family">
            <a:extLst>
              <a:ext uri="{FF2B5EF4-FFF2-40B4-BE49-F238E27FC236}">
                <a16:creationId xmlns:a16="http://schemas.microsoft.com/office/drawing/2014/main" id="{634516A3-2D4C-40FA-AFD1-92F8C04C55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22468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Google Shape;291;p29">
            <a:extLst>
              <a:ext uri="{FF2B5EF4-FFF2-40B4-BE49-F238E27FC236}">
                <a16:creationId xmlns:a16="http://schemas.microsoft.com/office/drawing/2014/main" id="{0A6F3678-D903-44C7-9A61-3C8527BD9B39}"/>
              </a:ext>
            </a:extLst>
          </p:cNvPr>
          <p:cNvSpPr txBox="1"/>
          <p:nvPr/>
        </p:nvSpPr>
        <p:spPr>
          <a:xfrm>
            <a:off x="0" y="2089391"/>
            <a:ext cx="12192000" cy="1535936"/>
          </a:xfrm>
          <a:prstGeom prst="rect">
            <a:avLst/>
          </a:prstGeom>
          <a:solidFill>
            <a:srgbClr val="2A2D34">
              <a:alpha val="620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dirty="0" err="1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anose="020B0907030504020204" pitchFamily="34" charset="0"/>
                <a:ea typeface="Open Sans"/>
                <a:cs typeface="Open Sans"/>
                <a:sym typeface="Open Sans"/>
              </a:rPr>
              <a:t>Résultats</a:t>
            </a:r>
            <a:r>
              <a:rPr lang="en-US" sz="80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anose="020B0907030504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en-US" sz="8000" b="1" dirty="0" err="1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anose="020B0907030504020204" pitchFamily="34" charset="0"/>
                <a:ea typeface="Open Sans"/>
                <a:cs typeface="Open Sans"/>
                <a:sym typeface="Open Sans"/>
              </a:rPr>
              <a:t>attendus</a:t>
            </a:r>
            <a:endParaRPr sz="8000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ras Bold ITC" panose="020B0907030504020204" pitchFamily="34" charset="0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721537702"/>
      </p:ext>
    </p:extLst>
  </p:cSld>
  <p:clrMapOvr>
    <a:masterClrMapping/>
  </p:clrMapOvr>
  <p:transition spd="med">
    <p:fade thruBlk="1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3" name="Google Shape;773;p53"/>
          <p:cNvPicPr preferRelativeResize="0"/>
          <p:nvPr/>
        </p:nvPicPr>
        <p:blipFill rotWithShape="1">
          <a:blip r:embed="rId3">
            <a:alphaModFix/>
          </a:blip>
          <a:srcRect t="38948" b="38949"/>
          <a:stretch/>
        </p:blipFill>
        <p:spPr>
          <a:xfrm>
            <a:off x="0" y="0"/>
            <a:ext cx="12192000" cy="757881"/>
          </a:xfrm>
          <a:prstGeom prst="rect">
            <a:avLst/>
          </a:prstGeom>
          <a:noFill/>
          <a:ln>
            <a:noFill/>
          </a:ln>
        </p:spPr>
      </p:pic>
      <p:sp>
        <p:nvSpPr>
          <p:cNvPr id="775" name="Google Shape;775;p53"/>
          <p:cNvSpPr txBox="1"/>
          <p:nvPr/>
        </p:nvSpPr>
        <p:spPr>
          <a:xfrm>
            <a:off x="0" y="19217"/>
            <a:ext cx="12192000" cy="738664"/>
          </a:xfrm>
          <a:prstGeom prst="rect">
            <a:avLst/>
          </a:prstGeom>
          <a:solidFill>
            <a:srgbClr val="2A2D3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Meilleure</a:t>
            </a:r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comprehension par les robots</a:t>
            </a:r>
            <a:endParaRPr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4100" name="Picture 4" descr="C:\Users\Trikaya\AppData\Local\Temp\SNAGHTML45f9ebd.PNG">
            <a:extLst>
              <a:ext uri="{FF2B5EF4-FFF2-40B4-BE49-F238E27FC236}">
                <a16:creationId xmlns:a16="http://schemas.microsoft.com/office/drawing/2014/main" id="{E154E9B1-0AB9-4D54-97A4-B62F4B5D06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72802"/>
            <a:ext cx="12192000" cy="4983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7614929"/>
      </p:ext>
    </p:extLst>
  </p:cSld>
  <p:clrMapOvr>
    <a:masterClrMapping/>
  </p:clrMapOvr>
  <p:transition spd="med">
    <p:fade thruBlk="1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3" name="Google Shape;773;p53"/>
          <p:cNvPicPr preferRelativeResize="0"/>
          <p:nvPr/>
        </p:nvPicPr>
        <p:blipFill rotWithShape="1">
          <a:blip r:embed="rId3">
            <a:alphaModFix/>
          </a:blip>
          <a:srcRect t="38948" b="38949"/>
          <a:stretch/>
        </p:blipFill>
        <p:spPr>
          <a:xfrm>
            <a:off x="0" y="0"/>
            <a:ext cx="12192000" cy="757881"/>
          </a:xfrm>
          <a:prstGeom prst="rect">
            <a:avLst/>
          </a:prstGeom>
          <a:noFill/>
          <a:ln>
            <a:noFill/>
          </a:ln>
        </p:spPr>
      </p:pic>
      <p:sp>
        <p:nvSpPr>
          <p:cNvPr id="775" name="Google Shape;775;p53"/>
          <p:cNvSpPr txBox="1"/>
          <p:nvPr/>
        </p:nvSpPr>
        <p:spPr>
          <a:xfrm>
            <a:off x="0" y="19217"/>
            <a:ext cx="12192000" cy="738664"/>
          </a:xfrm>
          <a:prstGeom prst="rect">
            <a:avLst/>
          </a:prstGeom>
          <a:solidFill>
            <a:srgbClr val="2A2D3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Meilleure</a:t>
            </a:r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4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visibilité</a:t>
            </a:r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!</a:t>
            </a:r>
            <a:endParaRPr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E5E2D30-77CD-460F-8DD8-4480761E72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012372"/>
            <a:ext cx="12181337" cy="4829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362283"/>
      </p:ext>
    </p:extLst>
  </p:cSld>
  <p:clrMapOvr>
    <a:masterClrMapping/>
  </p:clrMapOvr>
  <p:transition spd="med"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La déforestation et le réchauffement climatique auront-ils raison ...">
            <a:extLst>
              <a:ext uri="{FF2B5EF4-FFF2-40B4-BE49-F238E27FC236}">
                <a16:creationId xmlns:a16="http://schemas.microsoft.com/office/drawing/2014/main" id="{AB9C8FE7-877E-4A6E-AC28-E2D8B28897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49675"/>
            <a:ext cx="12191998" cy="7616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Google Shape;291;p29">
            <a:extLst>
              <a:ext uri="{FF2B5EF4-FFF2-40B4-BE49-F238E27FC236}">
                <a16:creationId xmlns:a16="http://schemas.microsoft.com/office/drawing/2014/main" id="{0A6F3678-D903-44C7-9A61-3C8527BD9B39}"/>
              </a:ext>
            </a:extLst>
          </p:cNvPr>
          <p:cNvSpPr txBox="1"/>
          <p:nvPr/>
        </p:nvSpPr>
        <p:spPr>
          <a:xfrm>
            <a:off x="0" y="2516726"/>
            <a:ext cx="12192000" cy="1323439"/>
          </a:xfrm>
          <a:prstGeom prst="rect">
            <a:avLst/>
          </a:prstGeom>
          <a:solidFill>
            <a:srgbClr val="2A2D34">
              <a:alpha val="620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dirty="0" err="1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anose="020B0907030504020204" pitchFamily="34" charset="0"/>
                <a:ea typeface="Open Sans"/>
                <a:cs typeface="Open Sans"/>
                <a:sym typeface="Open Sans"/>
              </a:rPr>
              <a:t>Déroulement</a:t>
            </a:r>
            <a:endParaRPr lang="en-US" sz="8000" b="1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ras Bold ITC" panose="020B0907030504020204" pitchFamily="34" charset="0"/>
              <a:ea typeface="Open Sans"/>
              <a:cs typeface="Open Sans"/>
              <a:sym typeface="Open Sans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5868ACAC-304F-4D0E-B70D-F799DE14F6CA}"/>
              </a:ext>
            </a:extLst>
          </p:cNvPr>
          <p:cNvSpPr txBox="1"/>
          <p:nvPr/>
        </p:nvSpPr>
        <p:spPr>
          <a:xfrm>
            <a:off x="8913538" y="5970494"/>
            <a:ext cx="32784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Source : https://www.robin-noorda.com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DCA2F96-416A-41BF-ADED-BF232320946D}"/>
              </a:ext>
            </a:extLst>
          </p:cNvPr>
          <p:cNvSpPr/>
          <p:nvPr/>
        </p:nvSpPr>
        <p:spPr>
          <a:xfrm>
            <a:off x="1" y="3934940"/>
            <a:ext cx="12191999" cy="707886"/>
          </a:xfrm>
          <a:prstGeom prst="rect">
            <a:avLst/>
          </a:prstGeom>
          <a:solidFill>
            <a:srgbClr val="2A2D34"/>
          </a:solidFill>
        </p:spPr>
        <p:txBody>
          <a:bodyPr wrap="square">
            <a:spAutoFit/>
          </a:bodyPr>
          <a:lstStyle/>
          <a:p>
            <a:pPr algn="ctr"/>
            <a:r>
              <a:rPr lang="fr-FR" sz="20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09h – 12h30 – Pause 10h30</a:t>
            </a:r>
          </a:p>
          <a:p>
            <a:pPr algn="ctr"/>
            <a:r>
              <a:rPr lang="fr-FR" sz="20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14h -18h – Pause 16h</a:t>
            </a:r>
          </a:p>
        </p:txBody>
      </p:sp>
    </p:spTree>
    <p:extLst>
      <p:ext uri="{BB962C8B-B14F-4D97-AF65-F5344CB8AC3E}">
        <p14:creationId xmlns:p14="http://schemas.microsoft.com/office/powerpoint/2010/main" val="3438255089"/>
      </p:ext>
    </p:extLst>
  </p:cSld>
  <p:clrMapOvr>
    <a:masterClrMapping/>
  </p:clrMapOvr>
  <p:transition spd="med">
    <p:fade thruBlk="1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3" name="Google Shape;773;p53"/>
          <p:cNvPicPr preferRelativeResize="0"/>
          <p:nvPr/>
        </p:nvPicPr>
        <p:blipFill rotWithShape="1">
          <a:blip r:embed="rId3">
            <a:alphaModFix/>
          </a:blip>
          <a:srcRect t="38948" b="38949"/>
          <a:stretch/>
        </p:blipFill>
        <p:spPr>
          <a:xfrm>
            <a:off x="0" y="0"/>
            <a:ext cx="12192000" cy="757881"/>
          </a:xfrm>
          <a:prstGeom prst="rect">
            <a:avLst/>
          </a:prstGeom>
          <a:noFill/>
          <a:ln>
            <a:noFill/>
          </a:ln>
        </p:spPr>
      </p:pic>
      <p:sp>
        <p:nvSpPr>
          <p:cNvPr id="775" name="Google Shape;775;p53"/>
          <p:cNvSpPr txBox="1"/>
          <p:nvPr/>
        </p:nvSpPr>
        <p:spPr>
          <a:xfrm>
            <a:off x="0" y="19217"/>
            <a:ext cx="12192000" cy="738664"/>
          </a:xfrm>
          <a:prstGeom prst="rect">
            <a:avLst/>
          </a:prstGeom>
          <a:solidFill>
            <a:srgbClr val="2A2D3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fr-FR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Meilleure </a:t>
            </a:r>
            <a:r>
              <a:rPr lang="fr-FR" sz="4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comprehension</a:t>
            </a:r>
            <a:r>
              <a:rPr lang="fr-FR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par les robots</a:t>
            </a:r>
            <a:endParaRPr lang="fr-FR"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7410" name="Picture 2" descr="C:\Users\Trikaya\AppData\Local\Temp\SNAGHTML67553f4.PNG">
            <a:extLst>
              <a:ext uri="{FF2B5EF4-FFF2-40B4-BE49-F238E27FC236}">
                <a16:creationId xmlns:a16="http://schemas.microsoft.com/office/drawing/2014/main" id="{35658F0A-69D0-4090-A783-2299D7A24A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38250"/>
            <a:ext cx="12192000" cy="438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0851497"/>
      </p:ext>
    </p:extLst>
  </p:cSld>
  <p:clrMapOvr>
    <a:masterClrMapping/>
  </p:clrMapOvr>
  <p:transition spd="med">
    <p:fade thruBlk="1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3" name="Google Shape;773;p53"/>
          <p:cNvPicPr preferRelativeResize="0"/>
          <p:nvPr/>
        </p:nvPicPr>
        <p:blipFill rotWithShape="1">
          <a:blip r:embed="rId3">
            <a:alphaModFix/>
          </a:blip>
          <a:srcRect t="38948" b="38949"/>
          <a:stretch/>
        </p:blipFill>
        <p:spPr>
          <a:xfrm>
            <a:off x="0" y="0"/>
            <a:ext cx="12192000" cy="757881"/>
          </a:xfrm>
          <a:prstGeom prst="rect">
            <a:avLst/>
          </a:prstGeom>
          <a:noFill/>
          <a:ln>
            <a:noFill/>
          </a:ln>
        </p:spPr>
      </p:pic>
      <p:sp>
        <p:nvSpPr>
          <p:cNvPr id="775" name="Google Shape;775;p53"/>
          <p:cNvSpPr txBox="1"/>
          <p:nvPr/>
        </p:nvSpPr>
        <p:spPr>
          <a:xfrm>
            <a:off x="0" y="19217"/>
            <a:ext cx="12192000" cy="738664"/>
          </a:xfrm>
          <a:prstGeom prst="rect">
            <a:avLst/>
          </a:prstGeom>
          <a:solidFill>
            <a:srgbClr val="2A2D3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Meilleure</a:t>
            </a:r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4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visibilité</a:t>
            </a:r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!</a:t>
            </a:r>
            <a:endParaRPr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D41C331-D042-48D6-88DA-D149EBA2F1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634845"/>
            <a:ext cx="12192000" cy="3588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119789"/>
      </p:ext>
    </p:extLst>
  </p:cSld>
  <p:clrMapOvr>
    <a:masterClrMapping/>
  </p:clrMapOvr>
  <p:transition spd="med">
    <p:fade thruBlk="1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773;p53">
            <a:extLst>
              <a:ext uri="{FF2B5EF4-FFF2-40B4-BE49-F238E27FC236}">
                <a16:creationId xmlns:a16="http://schemas.microsoft.com/office/drawing/2014/main" id="{99D4F317-D8B8-4896-BD14-4FE2A3D6D97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38948" b="38949"/>
          <a:stretch/>
        </p:blipFill>
        <p:spPr>
          <a:xfrm>
            <a:off x="0" y="0"/>
            <a:ext cx="12192000" cy="738664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775;p53">
            <a:extLst>
              <a:ext uri="{FF2B5EF4-FFF2-40B4-BE49-F238E27FC236}">
                <a16:creationId xmlns:a16="http://schemas.microsoft.com/office/drawing/2014/main" id="{336A19FF-2D6D-48F4-A12F-6B06778F61EF}"/>
              </a:ext>
            </a:extLst>
          </p:cNvPr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2A2D3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Sitelinks</a:t>
            </a:r>
            <a:endParaRPr lang="en-US"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F67D3FF-6D33-48CC-9691-C74FE3B929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24571" y="1357571"/>
            <a:ext cx="6542857" cy="4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070782"/>
      </p:ext>
    </p:extLst>
  </p:cSld>
  <p:clrMapOvr>
    <a:masterClrMapping/>
  </p:clrMapOvr>
  <p:transition spd="med">
    <p:fade thruBlk="1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static.cotemaison.fr/medias_10569/w_2048,h_890,c_crop,x_0,y_294/w_1520,h_855,c_fill,g_north/v1441794051/2-49_541179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2192000" cy="6858000"/>
          </a:xfrm>
          <a:prstGeom prst="rect">
            <a:avLst/>
          </a:prstGeom>
          <a:noFill/>
          <a:effectLst>
            <a:glow>
              <a:schemeClr val="tx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0490" y="4169018"/>
            <a:ext cx="10921042" cy="2014365"/>
          </a:xfrm>
        </p:spPr>
        <p:txBody>
          <a:bodyPr>
            <a:normAutofit fontScale="90000"/>
          </a:bodyPr>
          <a:lstStyle/>
          <a:p>
            <a:pPr fontAlgn="base"/>
            <a:r>
              <a:rPr lang="fr-FR" sz="8000" b="1" dirty="0">
                <a:latin typeface="Eras Bold ITC" panose="020B0907030504020204" pitchFamily="34" charset="0"/>
              </a:rPr>
              <a:t>Cocon sémantique</a:t>
            </a:r>
            <a:br>
              <a:rPr lang="fr-FR" dirty="0">
                <a:latin typeface="Eras Bold ITC" panose="020B0907030504020204" pitchFamily="34" charset="0"/>
              </a:rPr>
            </a:br>
            <a:r>
              <a:rPr lang="fr-FR" dirty="0">
                <a:latin typeface="Eras Bold ITC" panose="020B0907030504020204" pitchFamily="34" charset="0"/>
              </a:rPr>
              <a:t>Coup marketing ou révolution ?</a:t>
            </a:r>
            <a:endParaRPr lang="fr-FR" sz="4400" i="1" dirty="0">
              <a:latin typeface="Eras Bold ITC" panose="020B0907030504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262777"/>
            <a:ext cx="12192000" cy="595223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0569836" y="6249103"/>
            <a:ext cx="1511914" cy="6225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2500" lnSpcReduction="20000"/>
          </a:bodyPr>
          <a:lstStyle/>
          <a:p>
            <a:pPr marL="0" indent="0" algn="l">
              <a:lnSpc>
                <a:spcPct val="150000"/>
              </a:lnSpc>
              <a:spcBef>
                <a:spcPts val="6"/>
              </a:spcBef>
              <a:buNone/>
            </a:pPr>
            <a:r>
              <a:rPr lang="fr-FR" dirty="0">
                <a:solidFill>
                  <a:srgbClr val="00ACED"/>
                </a:solidFill>
                <a:latin typeface="Segoe UI Light"/>
              </a:rPr>
              <a:t>@</a:t>
            </a:r>
            <a:r>
              <a:rPr lang="fr-FR" dirty="0" err="1">
                <a:solidFill>
                  <a:srgbClr val="00ACED"/>
                </a:solidFill>
                <a:latin typeface="Segoe UI Light"/>
              </a:rPr>
              <a:t>Doeurf</a:t>
            </a:r>
            <a:endParaRPr lang="fr-FR" sz="2800" b="0" i="0" dirty="0">
              <a:solidFill>
                <a:srgbClr val="00ACED"/>
              </a:solidFill>
              <a:latin typeface="Segoe UI Light"/>
            </a:endParaRPr>
          </a:p>
          <a:p>
            <a:pPr marL="0" indent="0" algn="l">
              <a:lnSpc>
                <a:spcPct val="150000"/>
              </a:lnSpc>
              <a:spcBef>
                <a:spcPts val="6"/>
              </a:spcBef>
              <a:buNone/>
            </a:pPr>
            <a:endParaRPr lang="fr-FR" sz="2800" b="0" i="0" dirty="0">
              <a:solidFill>
                <a:srgbClr val="D24726"/>
              </a:solidFill>
              <a:latin typeface="Segoe UI Light"/>
            </a:endParaRPr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3" y="6263423"/>
            <a:ext cx="594577" cy="594577"/>
          </a:xfrm>
          <a:prstGeom prst="rect">
            <a:avLst/>
          </a:prstGeom>
        </p:spPr>
      </p:pic>
      <p:sp>
        <p:nvSpPr>
          <p:cNvPr id="13" name="ZoneTexte 12"/>
          <p:cNvSpPr txBox="1"/>
          <p:nvPr/>
        </p:nvSpPr>
        <p:spPr>
          <a:xfrm>
            <a:off x="604434" y="6422211"/>
            <a:ext cx="38862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TRIKAYA Communication SAS 2016</a:t>
            </a:r>
          </a:p>
        </p:txBody>
      </p:sp>
      <p:cxnSp>
        <p:nvCxnSpPr>
          <p:cNvPr id="14" name="Connecteur droit 13"/>
          <p:cNvCxnSpPr/>
          <p:nvPr/>
        </p:nvCxnSpPr>
        <p:spPr>
          <a:xfrm>
            <a:off x="0" y="6263423"/>
            <a:ext cx="12192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6" name="Picture 4" descr="https://g.twimg.com/Twitter_logo_blu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1365" y="6061116"/>
            <a:ext cx="822329" cy="66854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917" y="856664"/>
            <a:ext cx="4954083" cy="2155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379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ScÃ¨ne 3D en vue 'fil de fer'">
            <a:extLst>
              <a:ext uri="{FF2B5EF4-FFF2-40B4-BE49-F238E27FC236}">
                <a16:creationId xmlns:a16="http://schemas.microsoft.com/office/drawing/2014/main" id="{BD1AF783-7B52-480B-9404-18420A587F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247706"/>
            <a:ext cx="12191999" cy="8621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Google Shape;291;p29">
            <a:extLst>
              <a:ext uri="{FF2B5EF4-FFF2-40B4-BE49-F238E27FC236}">
                <a16:creationId xmlns:a16="http://schemas.microsoft.com/office/drawing/2014/main" id="{0A6F3678-D903-44C7-9A61-3C8527BD9B39}"/>
              </a:ext>
            </a:extLst>
          </p:cNvPr>
          <p:cNvSpPr txBox="1"/>
          <p:nvPr/>
        </p:nvSpPr>
        <p:spPr>
          <a:xfrm>
            <a:off x="0" y="2089391"/>
            <a:ext cx="12192000" cy="1551117"/>
          </a:xfrm>
          <a:prstGeom prst="rect">
            <a:avLst/>
          </a:prstGeom>
          <a:solidFill>
            <a:srgbClr val="2A2D34">
              <a:alpha val="620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anose="020B0907030504020204" pitchFamily="34" charset="0"/>
                <a:ea typeface="Open Sans"/>
                <a:cs typeface="Open Sans"/>
                <a:sym typeface="Open Sans"/>
              </a:rPr>
              <a:t>Le zoo</a:t>
            </a:r>
            <a:endParaRPr sz="8000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ras Bold ITC" panose="020B0907030504020204" pitchFamily="34" charset="0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3745273046"/>
      </p:ext>
    </p:extLst>
  </p:cSld>
  <p:clrMapOvr>
    <a:masterClrMapping/>
  </p:clrMapOvr>
  <p:transition spd="med">
    <p:fade thruBlk="1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E861FFC9-8B1B-4FBF-91DB-9B0201C239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4039" y="2511557"/>
            <a:ext cx="6263922" cy="3862526"/>
          </a:xfrm>
          <a:prstGeom prst="rect">
            <a:avLst/>
          </a:prstGeom>
        </p:spPr>
      </p:pic>
      <p:pic>
        <p:nvPicPr>
          <p:cNvPr id="13" name="Google Shape;773;p53">
            <a:extLst>
              <a:ext uri="{FF2B5EF4-FFF2-40B4-BE49-F238E27FC236}">
                <a16:creationId xmlns:a16="http://schemas.microsoft.com/office/drawing/2014/main" id="{E738BE9B-8314-4E2D-8125-6AE6FAEFFFE2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t="38948" b="38949"/>
          <a:stretch/>
        </p:blipFill>
        <p:spPr>
          <a:xfrm>
            <a:off x="0" y="0"/>
            <a:ext cx="12192000" cy="738664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775;p53">
            <a:extLst>
              <a:ext uri="{FF2B5EF4-FFF2-40B4-BE49-F238E27FC236}">
                <a16:creationId xmlns:a16="http://schemas.microsoft.com/office/drawing/2014/main" id="{8EFC8BCD-E97A-4F78-B31E-C57D2520B761}"/>
              </a:ext>
            </a:extLst>
          </p:cNvPr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2A2D3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4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Profondeur</a:t>
            </a:r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de crawl</a:t>
            </a:r>
            <a:endParaRPr lang="en-US"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EFB553D-7F23-4C3C-9516-BDA10CBCD3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738664"/>
            <a:ext cx="4410291" cy="269033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ED50E9C-3589-4582-94DB-E8DF808A48C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93255" y="3178818"/>
            <a:ext cx="1217036" cy="31564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46E3348B-C467-4D99-88F9-2AFD7531E74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53381" y="1011107"/>
            <a:ext cx="5338619" cy="2070213"/>
          </a:xfrm>
          <a:prstGeom prst="rect">
            <a:avLst/>
          </a:prstGeom>
        </p:spPr>
      </p:pic>
      <p:pic>
        <p:nvPicPr>
          <p:cNvPr id="15" name="Picture 2" descr="RÃ©sultats de recherche d'images pour Â«Â screaming frogÂ Â»">
            <a:extLst>
              <a:ext uri="{FF2B5EF4-FFF2-40B4-BE49-F238E27FC236}">
                <a16:creationId xmlns:a16="http://schemas.microsoft.com/office/drawing/2014/main" id="{3901E149-6B85-4DA2-8880-1157F11EA9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47896" y="831399"/>
            <a:ext cx="744104" cy="793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4177885"/>
      </p:ext>
    </p:extLst>
  </p:cSld>
  <p:clrMapOvr>
    <a:masterClrMapping/>
  </p:clrMapOvr>
  <p:transition spd="med">
    <p:fade thruBlk="1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773;p53">
            <a:extLst>
              <a:ext uri="{FF2B5EF4-FFF2-40B4-BE49-F238E27FC236}">
                <a16:creationId xmlns:a16="http://schemas.microsoft.com/office/drawing/2014/main" id="{E738BE9B-8314-4E2D-8125-6AE6FAEFFFE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38948" b="38949"/>
          <a:stretch/>
        </p:blipFill>
        <p:spPr>
          <a:xfrm>
            <a:off x="0" y="0"/>
            <a:ext cx="12192000" cy="738664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775;p53">
            <a:extLst>
              <a:ext uri="{FF2B5EF4-FFF2-40B4-BE49-F238E27FC236}">
                <a16:creationId xmlns:a16="http://schemas.microsoft.com/office/drawing/2014/main" id="{8EFC8BCD-E97A-4F78-B31E-C57D2520B761}"/>
              </a:ext>
            </a:extLst>
          </p:cNvPr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2A2D3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pages “</a:t>
            </a:r>
            <a:r>
              <a:rPr lang="en-US" sz="4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passerelles</a:t>
            </a:r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”</a:t>
            </a:r>
            <a:endParaRPr lang="en-US"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1084727-B15C-4280-9AB2-CBB2EFE982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8553" y="1395444"/>
            <a:ext cx="3960494" cy="387308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10EF78EF-8D01-444B-9BEB-96BB033AF9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0" y="738664"/>
            <a:ext cx="4628571" cy="2380952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1231BB48-5AD9-4FFD-B770-66CA6AE3CC94}"/>
              </a:ext>
            </a:extLst>
          </p:cNvPr>
          <p:cNvSpPr txBox="1"/>
          <p:nvPr/>
        </p:nvSpPr>
        <p:spPr>
          <a:xfrm>
            <a:off x="32903" y="3659577"/>
            <a:ext cx="408284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2800" dirty="0"/>
              <a:t>Dilution de </a:t>
            </a:r>
            <a:r>
              <a:rPr lang="fr-FR" sz="2800" dirty="0" err="1"/>
              <a:t>pagerank</a:t>
            </a:r>
            <a:endParaRPr lang="fr-FR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2800" dirty="0"/>
              <a:t>Pas de renforcement de PR par les enfants n+2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A167AFC-371B-46E9-8553-18B856BC4F73}"/>
              </a:ext>
            </a:extLst>
          </p:cNvPr>
          <p:cNvSpPr txBox="1"/>
          <p:nvPr/>
        </p:nvSpPr>
        <p:spPr>
          <a:xfrm>
            <a:off x="8164945" y="4745304"/>
            <a:ext cx="40270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Bien réfléchir en amont</a:t>
            </a:r>
          </a:p>
        </p:txBody>
      </p:sp>
    </p:spTree>
    <p:extLst>
      <p:ext uri="{BB962C8B-B14F-4D97-AF65-F5344CB8AC3E}">
        <p14:creationId xmlns:p14="http://schemas.microsoft.com/office/powerpoint/2010/main" val="4272066234"/>
      </p:ext>
    </p:extLst>
  </p:cSld>
  <p:clrMapOvr>
    <a:masterClrMapping/>
  </p:clrMapOvr>
  <p:transition spd="med">
    <p:fade thruBlk="1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773;p53">
            <a:extLst>
              <a:ext uri="{FF2B5EF4-FFF2-40B4-BE49-F238E27FC236}">
                <a16:creationId xmlns:a16="http://schemas.microsoft.com/office/drawing/2014/main" id="{E738BE9B-8314-4E2D-8125-6AE6FAEFFFE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38948" b="38949"/>
          <a:stretch/>
        </p:blipFill>
        <p:spPr>
          <a:xfrm>
            <a:off x="0" y="0"/>
            <a:ext cx="12192000" cy="738664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775;p53">
            <a:extLst>
              <a:ext uri="{FF2B5EF4-FFF2-40B4-BE49-F238E27FC236}">
                <a16:creationId xmlns:a16="http://schemas.microsoft.com/office/drawing/2014/main" id="{8EFC8BCD-E97A-4F78-B31E-C57D2520B761}"/>
              </a:ext>
            </a:extLst>
          </p:cNvPr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2A2D3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Pages </a:t>
            </a:r>
            <a:r>
              <a:rPr lang="en-US" sz="4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orphelines</a:t>
            </a:r>
            <a:endParaRPr lang="en-US"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026" name="Picture 2" descr="Aucune description de photo disponible.">
            <a:extLst>
              <a:ext uri="{FF2B5EF4-FFF2-40B4-BE49-F238E27FC236}">
                <a16:creationId xmlns:a16="http://schemas.microsoft.com/office/drawing/2014/main" id="{99487F73-6DC7-4A9C-AAE4-30572F6CE6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4408" y="803589"/>
            <a:ext cx="4568970" cy="4568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60BDEB22-47C2-44AC-8BDA-3609C997D30A}"/>
              </a:ext>
            </a:extLst>
          </p:cNvPr>
          <p:cNvSpPr txBox="1"/>
          <p:nvPr/>
        </p:nvSpPr>
        <p:spPr>
          <a:xfrm>
            <a:off x="1107190" y="5064782"/>
            <a:ext cx="12538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+ source logs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F974B39-05DD-4986-87A1-0C79D1DF6F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174" y="803589"/>
            <a:ext cx="2837279" cy="1711434"/>
          </a:xfrm>
          <a:prstGeom prst="rect">
            <a:avLst/>
          </a:prstGeom>
        </p:spPr>
      </p:pic>
      <p:pic>
        <p:nvPicPr>
          <p:cNvPr id="10" name="Picture 2" descr="RÃ©sultats de recherche d'images pour Â«Â screaming frogÂ Â»">
            <a:extLst>
              <a:ext uri="{FF2B5EF4-FFF2-40B4-BE49-F238E27FC236}">
                <a16:creationId xmlns:a16="http://schemas.microsoft.com/office/drawing/2014/main" id="{909B55EF-3831-4EB5-B54F-43EA440FFF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8333" y="971450"/>
            <a:ext cx="908082" cy="968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B20A10E8-745C-4D96-A3D8-FE06E87AB3F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61017" y="5518573"/>
            <a:ext cx="1888828" cy="705555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CD5A46AC-CD3A-46BA-9684-33A7AF32F85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8798" y="3830640"/>
            <a:ext cx="2350655" cy="123115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DF9122ED-534D-4965-9ACA-8A6A004B818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80386" y="5518573"/>
            <a:ext cx="1981200" cy="705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107991"/>
      </p:ext>
    </p:extLst>
  </p:cSld>
  <p:clrMapOvr>
    <a:masterClrMapping/>
  </p:clrMapOvr>
  <p:transition spd="med">
    <p:fade thruBlk="1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773;p53">
            <a:extLst>
              <a:ext uri="{FF2B5EF4-FFF2-40B4-BE49-F238E27FC236}">
                <a16:creationId xmlns:a16="http://schemas.microsoft.com/office/drawing/2014/main" id="{E738BE9B-8314-4E2D-8125-6AE6FAEFFFE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38948" b="38949"/>
          <a:stretch/>
        </p:blipFill>
        <p:spPr>
          <a:xfrm>
            <a:off x="0" y="0"/>
            <a:ext cx="12192000" cy="738664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775;p53">
            <a:extLst>
              <a:ext uri="{FF2B5EF4-FFF2-40B4-BE49-F238E27FC236}">
                <a16:creationId xmlns:a16="http://schemas.microsoft.com/office/drawing/2014/main" id="{8EFC8BCD-E97A-4F78-B31E-C57D2520B761}"/>
              </a:ext>
            </a:extLst>
          </p:cNvPr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2A2D3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4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Paramètres</a:t>
            </a:r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URL et “</a:t>
            </a:r>
            <a:r>
              <a:rPr lang="en-US" sz="4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joujous</a:t>
            </a:r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”</a:t>
            </a:r>
            <a:endParaRPr lang="en-US"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609E1EF-52B4-46BE-8BBD-C67FA0783E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4800" y="738664"/>
            <a:ext cx="7275877" cy="544970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B0FF4CEC-A1BD-4684-81FE-CF50046C0CFE}"/>
              </a:ext>
            </a:extLst>
          </p:cNvPr>
          <p:cNvSpPr txBox="1"/>
          <p:nvPr/>
        </p:nvSpPr>
        <p:spPr>
          <a:xfrm>
            <a:off x="8816059" y="1246909"/>
            <a:ext cx="1835759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Liens &lt;</a:t>
            </a:r>
            <a:r>
              <a:rPr lang="fr-FR" dirty="0" err="1"/>
              <a:t>ahref</a:t>
            </a:r>
            <a:r>
              <a:rPr lang="fr-FR" dirty="0"/>
              <a:t>&gt; vers 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Favoris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Avis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Ajouter au panier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Etc…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1ADD7E0-3199-4EBA-97CC-0736A8576C7F}"/>
              </a:ext>
            </a:extLst>
          </p:cNvPr>
          <p:cNvSpPr txBox="1"/>
          <p:nvPr/>
        </p:nvSpPr>
        <p:spPr>
          <a:xfrm>
            <a:off x="9560933" y="4879779"/>
            <a:ext cx="22800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Obfuscation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67F8572-E6E4-4C10-8D38-AA45993802C8}"/>
              </a:ext>
            </a:extLst>
          </p:cNvPr>
          <p:cNvSpPr txBox="1"/>
          <p:nvPr/>
        </p:nvSpPr>
        <p:spPr>
          <a:xfrm>
            <a:off x="243034" y="1220689"/>
            <a:ext cx="22800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Puits à </a:t>
            </a:r>
            <a:r>
              <a:rPr lang="fr-FR" sz="2800" dirty="0" err="1"/>
              <a:t>pagerank</a:t>
            </a: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1860320527"/>
      </p:ext>
    </p:extLst>
  </p:cSld>
  <p:clrMapOvr>
    <a:masterClrMapping/>
  </p:clrMapOvr>
  <p:transition spd="med">
    <p:fade thruBlk="1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2C7120E7-699C-4493-92B6-E302488E75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226" y="1154016"/>
            <a:ext cx="6114371" cy="520955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1D83510C-B631-4EC4-847F-1FD7146D7B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0597" y="766372"/>
            <a:ext cx="4492894" cy="4305064"/>
          </a:xfrm>
          <a:prstGeom prst="rect">
            <a:avLst/>
          </a:prstGeom>
        </p:spPr>
      </p:pic>
      <p:pic>
        <p:nvPicPr>
          <p:cNvPr id="16" name="Google Shape;773;p53">
            <a:extLst>
              <a:ext uri="{FF2B5EF4-FFF2-40B4-BE49-F238E27FC236}">
                <a16:creationId xmlns:a16="http://schemas.microsoft.com/office/drawing/2014/main" id="{2B5D3294-29C0-410E-91A0-2871870B71FB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t="38948" b="38949"/>
          <a:stretch/>
        </p:blipFill>
        <p:spPr>
          <a:xfrm>
            <a:off x="0" y="0"/>
            <a:ext cx="12192000" cy="738664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775;p53">
            <a:extLst>
              <a:ext uri="{FF2B5EF4-FFF2-40B4-BE49-F238E27FC236}">
                <a16:creationId xmlns:a16="http://schemas.microsoft.com/office/drawing/2014/main" id="{1F745E2E-E90F-4D93-8E5F-F9D222B183F7}"/>
              </a:ext>
            </a:extLst>
          </p:cNvPr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2A2D3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Mega-menu</a:t>
            </a:r>
            <a:endParaRPr lang="en-US"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A80B104-282F-4FA3-9E2A-B31AE5E45A6D}"/>
              </a:ext>
            </a:extLst>
          </p:cNvPr>
          <p:cNvSpPr txBox="1"/>
          <p:nvPr/>
        </p:nvSpPr>
        <p:spPr>
          <a:xfrm>
            <a:off x="0" y="766372"/>
            <a:ext cx="43913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2800" dirty="0"/>
              <a:t>Dilution de </a:t>
            </a:r>
            <a:r>
              <a:rPr lang="fr-FR" sz="2800" dirty="0" err="1"/>
              <a:t>pagerank</a:t>
            </a:r>
            <a:endParaRPr lang="fr-FR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2800" dirty="0"/>
              <a:t>Parasitage sémantique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A4AF179-4405-4B2D-8CFF-1F07C1F81F77}"/>
              </a:ext>
            </a:extLst>
          </p:cNvPr>
          <p:cNvSpPr txBox="1"/>
          <p:nvPr/>
        </p:nvSpPr>
        <p:spPr>
          <a:xfrm>
            <a:off x="6586823" y="5249233"/>
            <a:ext cx="47890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2800" dirty="0"/>
              <a:t>Sous-menus dynamiques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2800" dirty="0"/>
              <a:t>Obfuscation</a:t>
            </a:r>
          </a:p>
        </p:txBody>
      </p:sp>
    </p:spTree>
    <p:extLst>
      <p:ext uri="{BB962C8B-B14F-4D97-AF65-F5344CB8AC3E}">
        <p14:creationId xmlns:p14="http://schemas.microsoft.com/office/powerpoint/2010/main" val="20336488"/>
      </p:ext>
    </p:extLst>
  </p:cSld>
  <p:clrMapOvr>
    <a:masterClrMapping/>
  </p:clrMapOvr>
  <p:transition spd="med"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Mignon, Moi, moche et mÃ©chant. Personnages attachants du dessin animÃ©. Ils ont une apparence trÃ¨s peu humaine et ont l'air trÃ¨s vivant.">
            <a:extLst>
              <a:ext uri="{FF2B5EF4-FFF2-40B4-BE49-F238E27FC236}">
                <a16:creationId xmlns:a16="http://schemas.microsoft.com/office/drawing/2014/main" id="{999284A0-2D84-4951-BE47-8FFBECE7BB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03"/>
          <a:stretch/>
        </p:blipFill>
        <p:spPr bwMode="auto">
          <a:xfrm>
            <a:off x="-424873" y="2493817"/>
            <a:ext cx="4235151" cy="3879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Google Shape;291;p29">
            <a:extLst>
              <a:ext uri="{FF2B5EF4-FFF2-40B4-BE49-F238E27FC236}">
                <a16:creationId xmlns:a16="http://schemas.microsoft.com/office/drawing/2014/main" id="{0A6F3678-D903-44C7-9A61-3C8527BD9B39}"/>
              </a:ext>
            </a:extLst>
          </p:cNvPr>
          <p:cNvSpPr txBox="1"/>
          <p:nvPr/>
        </p:nvSpPr>
        <p:spPr>
          <a:xfrm>
            <a:off x="0" y="314379"/>
            <a:ext cx="12192000" cy="1535936"/>
          </a:xfrm>
          <a:prstGeom prst="rect">
            <a:avLst/>
          </a:prstGeom>
          <a:solidFill>
            <a:srgbClr val="2A2D34">
              <a:alpha val="620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anose="020B0907030504020204" pitchFamily="34" charset="0"/>
                <a:ea typeface="Open Sans"/>
                <a:cs typeface="Open Sans"/>
                <a:sym typeface="Open Sans"/>
              </a:rPr>
              <a:t>Vos </a:t>
            </a:r>
            <a:r>
              <a:rPr lang="en-US" sz="8000" b="1" dirty="0" err="1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anose="020B0907030504020204" pitchFamily="34" charset="0"/>
                <a:ea typeface="Open Sans"/>
                <a:cs typeface="Open Sans"/>
                <a:sym typeface="Open Sans"/>
              </a:rPr>
              <a:t>cas</a:t>
            </a:r>
            <a:r>
              <a:rPr lang="en-US" sz="80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anose="020B0907030504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en-US" sz="8000" b="1" dirty="0" err="1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anose="020B0907030504020204" pitchFamily="34" charset="0"/>
                <a:ea typeface="Open Sans"/>
                <a:cs typeface="Open Sans"/>
                <a:sym typeface="Open Sans"/>
              </a:rPr>
              <a:t>d’étude</a:t>
            </a:r>
            <a:endParaRPr sz="8000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ras Bold ITC" panose="020B0907030504020204" pitchFamily="34" charset="0"/>
              <a:ea typeface="Open Sans"/>
              <a:cs typeface="Open Sans"/>
              <a:sym typeface="Open Sans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5C457981-84CA-4796-92C1-6FE35C87A2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8193" y="4032164"/>
            <a:ext cx="1951043" cy="1951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Résultat de recherche d'images pour &quot;laboratoire&quot;">
            <a:extLst>
              <a:ext uri="{FF2B5EF4-FFF2-40B4-BE49-F238E27FC236}">
                <a16:creationId xmlns:a16="http://schemas.microsoft.com/office/drawing/2014/main" id="{EA3A9602-F29B-4034-AF5F-59692AC7A7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0323" y="2565449"/>
            <a:ext cx="7741677" cy="3807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5934870"/>
      </p:ext>
    </p:extLst>
  </p:cSld>
  <p:clrMapOvr>
    <a:masterClrMapping/>
  </p:clrMapOvr>
  <p:transition spd="med">
    <p:fade thruBlk="1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773;p53">
            <a:extLst>
              <a:ext uri="{FF2B5EF4-FFF2-40B4-BE49-F238E27FC236}">
                <a16:creationId xmlns:a16="http://schemas.microsoft.com/office/drawing/2014/main" id="{A4F64CB8-96BD-48D2-B664-4A81C6BD8C1C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38948" b="38949"/>
          <a:stretch/>
        </p:blipFill>
        <p:spPr>
          <a:xfrm>
            <a:off x="0" y="0"/>
            <a:ext cx="12192000" cy="738664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775;p53">
            <a:extLst>
              <a:ext uri="{FF2B5EF4-FFF2-40B4-BE49-F238E27FC236}">
                <a16:creationId xmlns:a16="http://schemas.microsoft.com/office/drawing/2014/main" id="{B9D1956D-A337-4C65-AEB8-891D661E756A}"/>
              </a:ext>
            </a:extLst>
          </p:cNvPr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2A2D3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Tags</a:t>
            </a:r>
            <a:endParaRPr lang="en-US"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5F00FCA-F660-4A19-A9EB-00754773AB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6035" y="1243425"/>
            <a:ext cx="7179929" cy="3630136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6C5FBF51-92DF-4287-BC35-F6141A47AECA}"/>
              </a:ext>
            </a:extLst>
          </p:cNvPr>
          <p:cNvSpPr txBox="1"/>
          <p:nvPr/>
        </p:nvSpPr>
        <p:spPr>
          <a:xfrm>
            <a:off x="0" y="766372"/>
            <a:ext cx="43913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2800" dirty="0"/>
              <a:t>Incohérence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2800" dirty="0"/>
              <a:t>Feuille de la feuille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50C46A3-F025-4D55-AA76-FC64805DEE56}"/>
              </a:ext>
            </a:extLst>
          </p:cNvPr>
          <p:cNvSpPr txBox="1"/>
          <p:nvPr/>
        </p:nvSpPr>
        <p:spPr>
          <a:xfrm>
            <a:off x="1775668" y="5284456"/>
            <a:ext cx="86406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Traitez les tags comme des catégories transversales</a:t>
            </a:r>
          </a:p>
        </p:txBody>
      </p:sp>
    </p:spTree>
    <p:extLst>
      <p:ext uri="{BB962C8B-B14F-4D97-AF65-F5344CB8AC3E}">
        <p14:creationId xmlns:p14="http://schemas.microsoft.com/office/powerpoint/2010/main" val="1962828440"/>
      </p:ext>
    </p:extLst>
  </p:cSld>
  <p:clrMapOvr>
    <a:masterClrMapping/>
  </p:clrMapOvr>
  <p:transition spd="med">
    <p:fade thruBlk="1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5141725E-3A0F-4DB8-A388-D817ABB842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145688"/>
            <a:ext cx="5888084" cy="4584983"/>
          </a:xfrm>
          <a:prstGeom prst="rect">
            <a:avLst/>
          </a:prstGeom>
        </p:spPr>
      </p:pic>
      <p:pic>
        <p:nvPicPr>
          <p:cNvPr id="12" name="Google Shape;773;p53">
            <a:extLst>
              <a:ext uri="{FF2B5EF4-FFF2-40B4-BE49-F238E27FC236}">
                <a16:creationId xmlns:a16="http://schemas.microsoft.com/office/drawing/2014/main" id="{A4F64CB8-96BD-48D2-B664-4A81C6BD8C1C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t="38948" b="38949"/>
          <a:stretch/>
        </p:blipFill>
        <p:spPr>
          <a:xfrm>
            <a:off x="0" y="0"/>
            <a:ext cx="12192000" cy="738664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775;p53">
            <a:extLst>
              <a:ext uri="{FF2B5EF4-FFF2-40B4-BE49-F238E27FC236}">
                <a16:creationId xmlns:a16="http://schemas.microsoft.com/office/drawing/2014/main" id="{B9D1956D-A337-4C65-AEB8-891D661E756A}"/>
              </a:ext>
            </a:extLst>
          </p:cNvPr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2A2D3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Navigation à </a:t>
            </a:r>
            <a:r>
              <a:rPr lang="en-US" sz="4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facettes</a:t>
            </a:r>
            <a:endParaRPr lang="en-US"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8BC15AF8-811F-4C91-98CD-7C18865F1D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7916" y="834283"/>
            <a:ext cx="6371271" cy="3931356"/>
          </a:xfrm>
          <a:prstGeom prst="rect">
            <a:avLst/>
          </a:prstGeom>
        </p:spPr>
      </p:pic>
      <p:sp>
        <p:nvSpPr>
          <p:cNvPr id="784" name="Google Shape;784;p53"/>
          <p:cNvSpPr txBox="1"/>
          <p:nvPr/>
        </p:nvSpPr>
        <p:spPr>
          <a:xfrm>
            <a:off x="7972616" y="834282"/>
            <a:ext cx="2314993" cy="35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dirty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Maîtrisées</a:t>
            </a:r>
            <a:endParaRPr lang="fr-FR" sz="1600" dirty="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80" name="Google Shape;780;p53"/>
          <p:cNvSpPr txBox="1"/>
          <p:nvPr/>
        </p:nvSpPr>
        <p:spPr>
          <a:xfrm>
            <a:off x="1143148" y="1017457"/>
            <a:ext cx="2314993" cy="35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50000"/>
              </a:lnSpc>
            </a:pPr>
            <a:r>
              <a:rPr lang="en-US" sz="1600" b="1" dirty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“Open Bar”</a:t>
            </a:r>
            <a:endParaRPr lang="en-US" sz="1600" dirty="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510882619"/>
      </p:ext>
    </p:extLst>
  </p:cSld>
  <p:clrMapOvr>
    <a:masterClrMapping/>
  </p:clrMapOvr>
  <p:transition spd="med">
    <p:fade thruBlk="1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773;p53">
            <a:extLst>
              <a:ext uri="{FF2B5EF4-FFF2-40B4-BE49-F238E27FC236}">
                <a16:creationId xmlns:a16="http://schemas.microsoft.com/office/drawing/2014/main" id="{441AE643-861B-48FF-9D8A-443C6332AA8B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38948" b="38949"/>
          <a:stretch/>
        </p:blipFill>
        <p:spPr>
          <a:xfrm>
            <a:off x="0" y="0"/>
            <a:ext cx="12192000" cy="738664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775;p53">
            <a:extLst>
              <a:ext uri="{FF2B5EF4-FFF2-40B4-BE49-F238E27FC236}">
                <a16:creationId xmlns:a16="http://schemas.microsoft.com/office/drawing/2014/main" id="{70159015-332A-430A-AC73-0993CEFCC488}"/>
              </a:ext>
            </a:extLst>
          </p:cNvPr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2A2D3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Paginations</a:t>
            </a:r>
            <a:endParaRPr lang="en-US"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CE5F9C7E-9100-42F1-AC39-8EFEF4D19C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1714" y="846240"/>
            <a:ext cx="8828571" cy="54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456213"/>
      </p:ext>
    </p:extLst>
  </p:cSld>
  <p:clrMapOvr>
    <a:masterClrMapping/>
  </p:clrMapOvr>
  <p:transition spd="med">
    <p:fade thruBlk="1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773;p53">
            <a:extLst>
              <a:ext uri="{FF2B5EF4-FFF2-40B4-BE49-F238E27FC236}">
                <a16:creationId xmlns:a16="http://schemas.microsoft.com/office/drawing/2014/main" id="{441AE643-861B-48FF-9D8A-443C6332AA8B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38948" b="38949"/>
          <a:stretch/>
        </p:blipFill>
        <p:spPr>
          <a:xfrm>
            <a:off x="0" y="0"/>
            <a:ext cx="12192000" cy="738664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775;p53">
            <a:extLst>
              <a:ext uri="{FF2B5EF4-FFF2-40B4-BE49-F238E27FC236}">
                <a16:creationId xmlns:a16="http://schemas.microsoft.com/office/drawing/2014/main" id="{70159015-332A-430A-AC73-0993CEFCC488}"/>
              </a:ext>
            </a:extLst>
          </p:cNvPr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2A2D3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Fil </a:t>
            </a:r>
            <a:r>
              <a:rPr lang="en-US" sz="4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d’Ariane</a:t>
            </a:r>
            <a:endParaRPr lang="en-US"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CC205D4-D3A1-47DD-B9C2-57331D640A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19809" y="800428"/>
            <a:ext cx="8152381" cy="52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759783"/>
      </p:ext>
    </p:extLst>
  </p:cSld>
  <p:clrMapOvr>
    <a:masterClrMapping/>
  </p:clrMapOvr>
  <p:transition spd="med">
    <p:fade thruBlk="1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773;p53">
            <a:extLst>
              <a:ext uri="{FF2B5EF4-FFF2-40B4-BE49-F238E27FC236}">
                <a16:creationId xmlns:a16="http://schemas.microsoft.com/office/drawing/2014/main" id="{99D4F317-D8B8-4896-BD14-4FE2A3D6D97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38948" b="38949"/>
          <a:stretch/>
        </p:blipFill>
        <p:spPr>
          <a:xfrm>
            <a:off x="0" y="0"/>
            <a:ext cx="12192000" cy="738664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775;p53">
            <a:extLst>
              <a:ext uri="{FF2B5EF4-FFF2-40B4-BE49-F238E27FC236}">
                <a16:creationId xmlns:a16="http://schemas.microsoft.com/office/drawing/2014/main" id="{336A19FF-2D6D-48F4-A12F-6B06778F61EF}"/>
              </a:ext>
            </a:extLst>
          </p:cNvPr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2A2D3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Liens </a:t>
            </a:r>
            <a:r>
              <a:rPr lang="en-US" sz="4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fonctionnels</a:t>
            </a:r>
            <a:endParaRPr lang="en-US"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5122" name="Picture 2" descr="C:\Users\Trikaya\AppData\Local\Temp\SNAGHTML60b4dbd.PNG">
            <a:extLst>
              <a:ext uri="{FF2B5EF4-FFF2-40B4-BE49-F238E27FC236}">
                <a16:creationId xmlns:a16="http://schemas.microsoft.com/office/drawing/2014/main" id="{D26BC445-AB98-4614-83E3-44469FE258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165" y="738664"/>
            <a:ext cx="11919400" cy="5554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204967"/>
      </p:ext>
    </p:extLst>
  </p:cSld>
  <p:clrMapOvr>
    <a:masterClrMapping/>
  </p:clrMapOvr>
  <p:transition spd="med">
    <p:fade thruBlk="1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773;p53">
            <a:extLst>
              <a:ext uri="{FF2B5EF4-FFF2-40B4-BE49-F238E27FC236}">
                <a16:creationId xmlns:a16="http://schemas.microsoft.com/office/drawing/2014/main" id="{99D4F317-D8B8-4896-BD14-4FE2A3D6D97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38948" b="38949"/>
          <a:stretch/>
        </p:blipFill>
        <p:spPr>
          <a:xfrm>
            <a:off x="0" y="0"/>
            <a:ext cx="12192000" cy="738664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775;p53">
            <a:extLst>
              <a:ext uri="{FF2B5EF4-FFF2-40B4-BE49-F238E27FC236}">
                <a16:creationId xmlns:a16="http://schemas.microsoft.com/office/drawing/2014/main" id="{336A19FF-2D6D-48F4-A12F-6B06778F61EF}"/>
              </a:ext>
            </a:extLst>
          </p:cNvPr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2A2D3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4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Maillage</a:t>
            </a:r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interne intext</a:t>
            </a:r>
            <a:endParaRPr lang="en-US"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556DFE0C-7894-40F2-976E-3CA1AA241436}"/>
              </a:ext>
            </a:extLst>
          </p:cNvPr>
          <p:cNvSpPr txBox="1"/>
          <p:nvPr/>
        </p:nvSpPr>
        <p:spPr>
          <a:xfrm>
            <a:off x="646981" y="1457864"/>
            <a:ext cx="1081409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800" dirty="0"/>
              <a:t>On fait ce qu’on veut sur les ancres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800" dirty="0"/>
              <a:t>Très puissant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800" dirty="0"/>
              <a:t>Permet de varier les ancres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800" dirty="0"/>
              <a:t>Attention uniquement si complémentaire du sujet principal (glissement sémantique)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800" dirty="0"/>
              <a:t>Idem si vous sortez du silo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800" dirty="0"/>
              <a:t>Attention si même ancre vers plusieurs pages !?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800" dirty="0"/>
              <a:t>On ne le modélise pas</a:t>
            </a:r>
          </a:p>
        </p:txBody>
      </p:sp>
    </p:spTree>
    <p:extLst>
      <p:ext uri="{BB962C8B-B14F-4D97-AF65-F5344CB8AC3E}">
        <p14:creationId xmlns:p14="http://schemas.microsoft.com/office/powerpoint/2010/main" val="3991956545"/>
      </p:ext>
    </p:extLst>
  </p:cSld>
  <p:clrMapOvr>
    <a:masterClrMapping/>
  </p:clrMapOvr>
  <p:transition spd="med">
    <p:fade thruBlk="1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773;p53">
            <a:extLst>
              <a:ext uri="{FF2B5EF4-FFF2-40B4-BE49-F238E27FC236}">
                <a16:creationId xmlns:a16="http://schemas.microsoft.com/office/drawing/2014/main" id="{99D4F317-D8B8-4896-BD14-4FE2A3D6D97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38948" b="38949"/>
          <a:stretch/>
        </p:blipFill>
        <p:spPr>
          <a:xfrm>
            <a:off x="0" y="0"/>
            <a:ext cx="12192000" cy="738664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775;p53">
            <a:extLst>
              <a:ext uri="{FF2B5EF4-FFF2-40B4-BE49-F238E27FC236}">
                <a16:creationId xmlns:a16="http://schemas.microsoft.com/office/drawing/2014/main" id="{336A19FF-2D6D-48F4-A12F-6B06778F61EF}"/>
              </a:ext>
            </a:extLst>
          </p:cNvPr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2A2D3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International sous-dossier</a:t>
            </a:r>
            <a:endParaRPr lang="en-US"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FF7C4F6-37D6-45C4-BF77-5330CF3800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1630" y="1180731"/>
            <a:ext cx="4628739" cy="4818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6623"/>
      </p:ext>
    </p:extLst>
  </p:cSld>
  <p:clrMapOvr>
    <a:masterClrMapping/>
  </p:clrMapOvr>
  <p:transition spd="med">
    <p:fade thruBlk="1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773;p53">
            <a:extLst>
              <a:ext uri="{FF2B5EF4-FFF2-40B4-BE49-F238E27FC236}">
                <a16:creationId xmlns:a16="http://schemas.microsoft.com/office/drawing/2014/main" id="{99D4F317-D8B8-4896-BD14-4FE2A3D6D97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38948" b="38949"/>
          <a:stretch/>
        </p:blipFill>
        <p:spPr>
          <a:xfrm>
            <a:off x="0" y="0"/>
            <a:ext cx="12192000" cy="738664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775;p53">
            <a:extLst>
              <a:ext uri="{FF2B5EF4-FFF2-40B4-BE49-F238E27FC236}">
                <a16:creationId xmlns:a16="http://schemas.microsoft.com/office/drawing/2014/main" id="{336A19FF-2D6D-48F4-A12F-6B06778F61EF}"/>
              </a:ext>
            </a:extLst>
          </p:cNvPr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2A2D3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International sous-dossier</a:t>
            </a:r>
            <a:endParaRPr lang="en-US"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B67589B-E3DC-46F4-BDFD-C4FC58AFEC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047" y="1743285"/>
            <a:ext cx="10961905" cy="33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383445"/>
      </p:ext>
    </p:extLst>
  </p:cSld>
  <p:clrMapOvr>
    <a:masterClrMapping/>
  </p:clrMapOvr>
  <p:transition spd="med">
    <p:fade thruBlk="1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773;p53">
            <a:extLst>
              <a:ext uri="{FF2B5EF4-FFF2-40B4-BE49-F238E27FC236}">
                <a16:creationId xmlns:a16="http://schemas.microsoft.com/office/drawing/2014/main" id="{99D4F317-D8B8-4896-BD14-4FE2A3D6D97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38948" b="38949"/>
          <a:stretch/>
        </p:blipFill>
        <p:spPr>
          <a:xfrm>
            <a:off x="0" y="0"/>
            <a:ext cx="12192000" cy="738664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775;p53">
            <a:extLst>
              <a:ext uri="{FF2B5EF4-FFF2-40B4-BE49-F238E27FC236}">
                <a16:creationId xmlns:a16="http://schemas.microsoft.com/office/drawing/2014/main" id="{336A19FF-2D6D-48F4-A12F-6B06778F61EF}"/>
              </a:ext>
            </a:extLst>
          </p:cNvPr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2A2D3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International sous-dossier</a:t>
            </a:r>
            <a:endParaRPr lang="en-US"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4E1398C-5301-49BC-9280-99EFBF33D6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782490"/>
            <a:ext cx="12192000" cy="5293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758553"/>
      </p:ext>
    </p:extLst>
  </p:cSld>
  <p:clrMapOvr>
    <a:masterClrMapping/>
  </p:clrMapOvr>
  <p:transition spd="med">
    <p:fade thruBlk="1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773;p53">
            <a:extLst>
              <a:ext uri="{FF2B5EF4-FFF2-40B4-BE49-F238E27FC236}">
                <a16:creationId xmlns:a16="http://schemas.microsoft.com/office/drawing/2014/main" id="{99D4F317-D8B8-4896-BD14-4FE2A3D6D97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38948" b="38949"/>
          <a:stretch/>
        </p:blipFill>
        <p:spPr>
          <a:xfrm>
            <a:off x="0" y="0"/>
            <a:ext cx="12192000" cy="738664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775;p53">
            <a:extLst>
              <a:ext uri="{FF2B5EF4-FFF2-40B4-BE49-F238E27FC236}">
                <a16:creationId xmlns:a16="http://schemas.microsoft.com/office/drawing/2014/main" id="{336A19FF-2D6D-48F4-A12F-6B06778F61EF}"/>
              </a:ext>
            </a:extLst>
          </p:cNvPr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2A2D3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International sous-dossier</a:t>
            </a:r>
            <a:endParaRPr lang="en-US"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E6A3CEF-A79A-41AC-8E9F-0D3D66651A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62666" y="2657571"/>
            <a:ext cx="7266667" cy="15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538364"/>
      </p:ext>
    </p:extLst>
  </p:cSld>
  <p:clrMapOvr>
    <a:masterClrMapping/>
  </p:clrMapOvr>
  <p:transition spd="med"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91;p29">
            <a:extLst>
              <a:ext uri="{FF2B5EF4-FFF2-40B4-BE49-F238E27FC236}">
                <a16:creationId xmlns:a16="http://schemas.microsoft.com/office/drawing/2014/main" id="{0A6F3678-D903-44C7-9A61-3C8527BD9B39}"/>
              </a:ext>
            </a:extLst>
          </p:cNvPr>
          <p:cNvSpPr txBox="1"/>
          <p:nvPr/>
        </p:nvSpPr>
        <p:spPr>
          <a:xfrm>
            <a:off x="0" y="0"/>
            <a:ext cx="12192000" cy="1157681"/>
          </a:xfrm>
          <a:prstGeom prst="rect">
            <a:avLst/>
          </a:prstGeom>
          <a:solidFill>
            <a:srgbClr val="2A2D34">
              <a:alpha val="620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anose="020B0907030504020204" pitchFamily="34" charset="0"/>
                <a:ea typeface="Open Sans"/>
                <a:cs typeface="Open Sans"/>
                <a:sym typeface="Open Sans"/>
              </a:rPr>
              <a:t>Cas </a:t>
            </a:r>
            <a:r>
              <a:rPr lang="en-US" sz="8000" b="1" dirty="0" err="1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anose="020B0907030504020204" pitchFamily="34" charset="0"/>
                <a:ea typeface="Open Sans"/>
                <a:cs typeface="Open Sans"/>
                <a:sym typeface="Open Sans"/>
              </a:rPr>
              <a:t>d’étude</a:t>
            </a:r>
            <a:r>
              <a:rPr lang="en-US" sz="80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anose="020B0907030504020204" pitchFamily="34" charset="0"/>
                <a:ea typeface="Open Sans"/>
                <a:cs typeface="Open Sans"/>
                <a:sym typeface="Open Sans"/>
              </a:rPr>
              <a:t> Julie</a:t>
            </a:r>
            <a:endParaRPr sz="8000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ras Bold ITC" panose="020B0907030504020204" pitchFamily="34" charset="0"/>
              <a:ea typeface="Open Sans"/>
              <a:cs typeface="Open Sans"/>
              <a:sym typeface="Open Sans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EF1B74C-BA05-4001-98C2-850077DD2AD8}"/>
              </a:ext>
            </a:extLst>
          </p:cNvPr>
          <p:cNvSpPr txBox="1"/>
          <p:nvPr/>
        </p:nvSpPr>
        <p:spPr>
          <a:xfrm>
            <a:off x="453005" y="1167378"/>
            <a:ext cx="10771465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u="sng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3"/>
              </a:rPr>
              <a:t>https://www.topmercato.com/</a:t>
            </a:r>
            <a:r>
              <a:rPr lang="fr-FR" sz="1800" u="sng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fr-FR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276 000 URL indexées</a:t>
            </a:r>
          </a:p>
          <a:p>
            <a:endParaRPr lang="fr-FR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c'est un site qui regroupe nos principales problématiques :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gros volume de pages,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petite section paris sportifs (un peu trop planquée probablement ^^),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pas mal de pages joueurs,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clubs,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championnat... </a:t>
            </a:r>
          </a:p>
          <a:p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à noter qu'on a une équipe de rédac/journalistes qui </a:t>
            </a:r>
            <a:r>
              <a:rPr lang="fr-F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publient en permanence dessus </a:t>
            </a:r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et que nous on repasse pour optimiser le maillage interne </a:t>
            </a:r>
            <a:r>
              <a:rPr lang="fr-FR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etc</a:t>
            </a:r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mais pour l'instant on a pas trouvé de bonne solution pour le passer en automatique sans que ça soit trop "bourrin" ou suroptimisé sur un seul MC...</a:t>
            </a:r>
          </a:p>
          <a:p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6780285"/>
      </p:ext>
    </p:extLst>
  </p:cSld>
  <p:clrMapOvr>
    <a:masterClrMapping/>
  </p:clrMapOvr>
  <p:transition spd="med">
    <p:fade thruBlk="1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773;p53">
            <a:extLst>
              <a:ext uri="{FF2B5EF4-FFF2-40B4-BE49-F238E27FC236}">
                <a16:creationId xmlns:a16="http://schemas.microsoft.com/office/drawing/2014/main" id="{99D4F317-D8B8-4896-BD14-4FE2A3D6D97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38948" b="38949"/>
          <a:stretch/>
        </p:blipFill>
        <p:spPr>
          <a:xfrm>
            <a:off x="0" y="0"/>
            <a:ext cx="12192000" cy="738664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775;p53">
            <a:extLst>
              <a:ext uri="{FF2B5EF4-FFF2-40B4-BE49-F238E27FC236}">
                <a16:creationId xmlns:a16="http://schemas.microsoft.com/office/drawing/2014/main" id="{336A19FF-2D6D-48F4-A12F-6B06778F61EF}"/>
              </a:ext>
            </a:extLst>
          </p:cNvPr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2A2D3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International sous-dossier</a:t>
            </a:r>
            <a:endParaRPr lang="en-US"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3803211-66DB-4C46-8C0B-F6AC0C372F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5524" y="1400428"/>
            <a:ext cx="8580952" cy="40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843961"/>
      </p:ext>
    </p:extLst>
  </p:cSld>
  <p:clrMapOvr>
    <a:masterClrMapping/>
  </p:clrMapOvr>
  <p:transition spd="med">
    <p:fade thruBlk="1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773;p53">
            <a:extLst>
              <a:ext uri="{FF2B5EF4-FFF2-40B4-BE49-F238E27FC236}">
                <a16:creationId xmlns:a16="http://schemas.microsoft.com/office/drawing/2014/main" id="{99D4F317-D8B8-4896-BD14-4FE2A3D6D97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38948" b="38949"/>
          <a:stretch/>
        </p:blipFill>
        <p:spPr>
          <a:xfrm>
            <a:off x="0" y="0"/>
            <a:ext cx="12192000" cy="738664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775;p53">
            <a:extLst>
              <a:ext uri="{FF2B5EF4-FFF2-40B4-BE49-F238E27FC236}">
                <a16:creationId xmlns:a16="http://schemas.microsoft.com/office/drawing/2014/main" id="{336A19FF-2D6D-48F4-A12F-6B06778F61EF}"/>
              </a:ext>
            </a:extLst>
          </p:cNvPr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2A2D3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International sous-dossier</a:t>
            </a:r>
            <a:endParaRPr lang="en-US"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5779203-BEAF-4529-920E-4B453C9DDF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6476" y="1895666"/>
            <a:ext cx="10019048" cy="30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42276"/>
      </p:ext>
    </p:extLst>
  </p:cSld>
  <p:clrMapOvr>
    <a:masterClrMapping/>
  </p:clrMapOvr>
  <p:transition spd="med">
    <p:fade thruBlk="1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773;p53">
            <a:extLst>
              <a:ext uri="{FF2B5EF4-FFF2-40B4-BE49-F238E27FC236}">
                <a16:creationId xmlns:a16="http://schemas.microsoft.com/office/drawing/2014/main" id="{99D4F317-D8B8-4896-BD14-4FE2A3D6D97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38948" b="38949"/>
          <a:stretch/>
        </p:blipFill>
        <p:spPr>
          <a:xfrm>
            <a:off x="0" y="0"/>
            <a:ext cx="12192000" cy="738664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775;p53">
            <a:extLst>
              <a:ext uri="{FF2B5EF4-FFF2-40B4-BE49-F238E27FC236}">
                <a16:creationId xmlns:a16="http://schemas.microsoft.com/office/drawing/2014/main" id="{336A19FF-2D6D-48F4-A12F-6B06778F61EF}"/>
              </a:ext>
            </a:extLst>
          </p:cNvPr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2A2D3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4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Nettoyage</a:t>
            </a:r>
            <a:endParaRPr lang="en-US"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AB84344-CA29-4FD0-805F-1B2A767DED76}"/>
              </a:ext>
            </a:extLst>
          </p:cNvPr>
          <p:cNvSpPr txBox="1"/>
          <p:nvPr/>
        </p:nvSpPr>
        <p:spPr>
          <a:xfrm>
            <a:off x="595618" y="1577130"/>
            <a:ext cx="6579045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fr-FR" dirty="0"/>
              <a:t>Pourquoi je supprime cette page ? Cette typologie de page ? Ces archives ?</a:t>
            </a:r>
          </a:p>
          <a:p>
            <a:pPr marL="342900" indent="-342900">
              <a:buAutoNum type="arabicPeriod"/>
            </a:pPr>
            <a:r>
              <a:rPr lang="fr-FR" dirty="0"/>
              <a:t>Est-ce que ma page génère du </a:t>
            </a:r>
            <a:r>
              <a:rPr lang="fr-FR" dirty="0" err="1"/>
              <a:t>traf</a:t>
            </a:r>
            <a:r>
              <a:rPr lang="fr-FR" dirty="0"/>
              <a:t> ?</a:t>
            </a:r>
          </a:p>
          <a:p>
            <a:pPr marL="342900" indent="-342900">
              <a:buAutoNum type="arabicPeriod"/>
            </a:pPr>
            <a:r>
              <a:rPr lang="fr-FR" dirty="0"/>
              <a:t>Est-ce que Google la crawl ?</a:t>
            </a:r>
          </a:p>
          <a:p>
            <a:pPr marL="342900" indent="-342900">
              <a:buAutoNum type="arabicPeriod"/>
            </a:pPr>
            <a:r>
              <a:rPr lang="fr-FR" dirty="0"/>
              <a:t>Est-ce que ma page a des </a:t>
            </a:r>
            <a:r>
              <a:rPr lang="fr-FR" dirty="0" err="1"/>
              <a:t>backlinks</a:t>
            </a:r>
            <a:r>
              <a:rPr lang="fr-FR" dirty="0"/>
              <a:t> ? 301 soit on la garde</a:t>
            </a:r>
          </a:p>
          <a:p>
            <a:pPr marL="342900" indent="-342900">
              <a:buAutoNum type="arabicPeriod"/>
            </a:pPr>
            <a:r>
              <a:rPr lang="fr-FR" dirty="0"/>
              <a:t>Est-ce que cette page est importante pour mon maillage interne ?</a:t>
            </a:r>
          </a:p>
        </p:txBody>
      </p:sp>
    </p:spTree>
    <p:extLst>
      <p:ext uri="{BB962C8B-B14F-4D97-AF65-F5344CB8AC3E}">
        <p14:creationId xmlns:p14="http://schemas.microsoft.com/office/powerpoint/2010/main" val="1264257475"/>
      </p:ext>
    </p:extLst>
  </p:cSld>
  <p:clrMapOvr>
    <a:masterClrMapping/>
  </p:clrMapOvr>
  <p:transition spd="med">
    <p:fade thruBlk="1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2.8 Politique de gestion des produits épuisés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b="1" dirty="0"/>
              <a:t>Conseil pour gérer vos produits épuisés :</a:t>
            </a:r>
          </a:p>
          <a:p>
            <a:pPr marL="0" indent="0">
              <a:buNone/>
            </a:pPr>
            <a:r>
              <a:rPr lang="fr-FR" dirty="0"/>
              <a:t>Les produits épuisés peuvent être gérés de plusieurs manières :</a:t>
            </a:r>
          </a:p>
          <a:p>
            <a:pPr marL="514350" lvl="0" indent="-514350">
              <a:buFont typeface="+mj-lt"/>
              <a:buAutoNum type="arabicPeriod"/>
            </a:pPr>
            <a:r>
              <a:rPr lang="fr-FR" dirty="0"/>
              <a:t>Vous avez un produit équivalent : redirigez en 301 vers celui-ci</a:t>
            </a:r>
          </a:p>
          <a:p>
            <a:pPr marL="514350" lvl="0" indent="-514350">
              <a:buFont typeface="+mj-lt"/>
              <a:buAutoNum type="arabicPeriod"/>
            </a:pPr>
            <a:r>
              <a:rPr lang="fr-FR" dirty="0"/>
              <a:t>Vous avez des produits équivalents : Affichez produit épuisé et proposez la liste des produits équivalents depuis cette fiche</a:t>
            </a:r>
          </a:p>
          <a:p>
            <a:pPr marL="514350" lvl="0" indent="-514350">
              <a:buFont typeface="+mj-lt"/>
              <a:buAutoNum type="arabicPeriod"/>
            </a:pPr>
            <a:r>
              <a:rPr lang="fr-FR" dirty="0"/>
              <a:t>Vous n’avez pas de produit équivalent :</a:t>
            </a:r>
          </a:p>
          <a:p>
            <a:pPr marL="914400" lvl="1" indent="-457200">
              <a:buFont typeface="+mj-lt"/>
              <a:buAutoNum type="alphaLcPeriod"/>
            </a:pPr>
            <a:r>
              <a:rPr lang="fr-FR" dirty="0"/>
              <a:t>Redirigez vers la catégorie parente la plus proche si le produit était populaire (Trafic, </a:t>
            </a:r>
            <a:r>
              <a:rPr lang="fr-FR" dirty="0" err="1"/>
              <a:t>backlink</a:t>
            </a:r>
            <a:r>
              <a:rPr lang="fr-FR" dirty="0"/>
              <a:t>)</a:t>
            </a:r>
          </a:p>
          <a:p>
            <a:pPr marL="914400" lvl="1" indent="-457200">
              <a:buFont typeface="+mj-lt"/>
              <a:buAutoNum type="alphaLcPeriod"/>
            </a:pPr>
            <a:r>
              <a:rPr lang="fr-FR" dirty="0"/>
              <a:t>Supprimez le produit et répondez en 410 ou 404</a:t>
            </a: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3047798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600" b="1" dirty="0"/>
              <a:t>2.8 Politique de gestion des produits épuisés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37F0397C-C0FC-49AD-A3C5-946590A2F1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 </a:t>
            </a:r>
          </a:p>
        </p:txBody>
      </p:sp>
      <p:pic>
        <p:nvPicPr>
          <p:cNvPr id="3074" name="Picture 2" descr="Image">
            <a:extLst>
              <a:ext uri="{FF2B5EF4-FFF2-40B4-BE49-F238E27FC236}">
                <a16:creationId xmlns:a16="http://schemas.microsoft.com/office/drawing/2014/main" id="{DC561D39-42E5-4901-B42A-FBC666C9A4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539" y="1057013"/>
            <a:ext cx="8675702" cy="4907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4BC6883A-DA49-4B52-8A4D-F56C8FCE9622}"/>
              </a:ext>
            </a:extLst>
          </p:cNvPr>
          <p:cNvSpPr txBox="1"/>
          <p:nvPr/>
        </p:nvSpPr>
        <p:spPr>
          <a:xfrm>
            <a:off x="2403446" y="5955000"/>
            <a:ext cx="623302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Source : https://twitter.com/aleyda/status/1378772415292047360</a:t>
            </a:r>
          </a:p>
        </p:txBody>
      </p:sp>
    </p:spTree>
    <p:extLst>
      <p:ext uri="{BB962C8B-B14F-4D97-AF65-F5344CB8AC3E}">
        <p14:creationId xmlns:p14="http://schemas.microsoft.com/office/powerpoint/2010/main" val="234326334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s://previews.123rf.com/images/eugenesergeev/eugenesergeev1509/eugenesergeev150900407/45577303-fond-num%C3%A9rique-avec-chaotique-structure-3d-cubique-fil-de-fer-lignes-sur-fond-blanc.jpg">
            <a:extLst>
              <a:ext uri="{FF2B5EF4-FFF2-40B4-BE49-F238E27FC236}">
                <a16:creationId xmlns:a16="http://schemas.microsoft.com/office/drawing/2014/main" id="{ED95AE9D-0235-42A2-BACD-4615219C5E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770092"/>
            <a:ext cx="12191999" cy="9143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Google Shape;291;p29">
            <a:extLst>
              <a:ext uri="{FF2B5EF4-FFF2-40B4-BE49-F238E27FC236}">
                <a16:creationId xmlns:a16="http://schemas.microsoft.com/office/drawing/2014/main" id="{0A6F3678-D903-44C7-9A61-3C8527BD9B39}"/>
              </a:ext>
            </a:extLst>
          </p:cNvPr>
          <p:cNvSpPr txBox="1"/>
          <p:nvPr/>
        </p:nvSpPr>
        <p:spPr>
          <a:xfrm>
            <a:off x="0" y="906011"/>
            <a:ext cx="12192000" cy="3862598"/>
          </a:xfrm>
          <a:prstGeom prst="rect">
            <a:avLst/>
          </a:prstGeom>
          <a:solidFill>
            <a:srgbClr val="2A2D34">
              <a:alpha val="620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dirty="0" err="1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anose="020B0907030504020204" pitchFamily="34" charset="0"/>
                <a:ea typeface="Open Sans"/>
                <a:cs typeface="Open Sans"/>
                <a:sym typeface="Open Sans"/>
              </a:rPr>
              <a:t>Modélisation</a:t>
            </a:r>
            <a:r>
              <a:rPr lang="en-US" sz="80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anose="020B0907030504020204" pitchFamily="34" charset="0"/>
                <a:ea typeface="Open Sans"/>
                <a:cs typeface="Open Sans"/>
                <a:sym typeface="Open Sans"/>
              </a:rPr>
              <a:t> &amp;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dirty="0" err="1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anose="020B0907030504020204" pitchFamily="34" charset="0"/>
                <a:ea typeface="Open Sans"/>
                <a:cs typeface="Open Sans"/>
                <a:sym typeface="Open Sans"/>
              </a:rPr>
              <a:t>Représentations</a:t>
            </a:r>
            <a:r>
              <a:rPr lang="en-US" sz="80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anose="020B0907030504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en-US" sz="8000" b="1" dirty="0" err="1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anose="020B0907030504020204" pitchFamily="34" charset="0"/>
                <a:ea typeface="Open Sans"/>
                <a:cs typeface="Open Sans"/>
                <a:sym typeface="Open Sans"/>
              </a:rPr>
              <a:t>graphiques</a:t>
            </a:r>
            <a:endParaRPr sz="8000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ras Bold ITC" panose="020B0907030504020204" pitchFamily="34" charset="0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366115360"/>
      </p:ext>
    </p:extLst>
  </p:cSld>
  <p:clrMapOvr>
    <a:masterClrMapping/>
  </p:clrMapOvr>
  <p:transition spd="med">
    <p:fade thruBlk="1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127;p20">
            <a:extLst>
              <a:ext uri="{FF2B5EF4-FFF2-40B4-BE49-F238E27FC236}">
                <a16:creationId xmlns:a16="http://schemas.microsoft.com/office/drawing/2014/main" id="{21FCFDAA-02C5-4938-A791-616486CCADC1}"/>
              </a:ext>
            </a:extLst>
          </p:cNvPr>
          <p:cNvPicPr preferRelativeResize="0"/>
          <p:nvPr/>
        </p:nvPicPr>
        <p:blipFill rotWithShape="1">
          <a:blip r:embed="rId3">
            <a:alphaModFix amt="0"/>
          </a:blip>
          <a:srcRect l="17313" r="17312"/>
          <a:stretch/>
        </p:blipFill>
        <p:spPr>
          <a:xfrm>
            <a:off x="4664278" y="0"/>
            <a:ext cx="7527721" cy="6390042"/>
          </a:xfrm>
          <a:prstGeom prst="rect">
            <a:avLst/>
          </a:prstGeom>
          <a:solidFill>
            <a:srgbClr val="2A2D34"/>
          </a:solidFill>
          <a:ln>
            <a:noFill/>
          </a:ln>
        </p:spPr>
      </p:pic>
      <p:grpSp>
        <p:nvGrpSpPr>
          <p:cNvPr id="128" name="Google Shape;128;p20"/>
          <p:cNvGrpSpPr/>
          <p:nvPr/>
        </p:nvGrpSpPr>
        <p:grpSpPr>
          <a:xfrm>
            <a:off x="427840" y="2208184"/>
            <a:ext cx="3961556" cy="3210919"/>
            <a:chOff x="427840" y="2208184"/>
            <a:chExt cx="3961556" cy="3210919"/>
          </a:xfrm>
        </p:grpSpPr>
        <p:sp>
          <p:nvSpPr>
            <p:cNvPr id="129" name="Google Shape;129;p20"/>
            <p:cNvSpPr txBox="1"/>
            <p:nvPr/>
          </p:nvSpPr>
          <p:spPr>
            <a:xfrm>
              <a:off x="427840" y="2208184"/>
              <a:ext cx="3961556" cy="7694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400" b="1" dirty="0" err="1">
                  <a:solidFill>
                    <a:schemeClr val="dk2"/>
                  </a:solidFill>
                  <a:latin typeface="Open Sans"/>
                  <a:ea typeface="Open Sans"/>
                  <a:cs typeface="Open Sans"/>
                  <a:sym typeface="Open Sans"/>
                </a:rPr>
                <a:t>Xmind</a:t>
              </a:r>
              <a:endParaRPr sz="4400" dirty="0">
                <a:solidFill>
                  <a:srgbClr val="8B90A2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30" name="Google Shape;130;p20"/>
            <p:cNvSpPr txBox="1"/>
            <p:nvPr/>
          </p:nvSpPr>
          <p:spPr>
            <a:xfrm>
              <a:off x="461395" y="3549360"/>
              <a:ext cx="3355596" cy="186974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 dirty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31" name="Google Shape;131;p20"/>
            <p:cNvSpPr txBox="1"/>
            <p:nvPr/>
          </p:nvSpPr>
          <p:spPr>
            <a:xfrm>
              <a:off x="461396" y="2871255"/>
              <a:ext cx="3867324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dirty="0" err="1">
                  <a:solidFill>
                    <a:schemeClr val="dk2"/>
                  </a:solidFill>
                  <a:latin typeface="Open Sans"/>
                  <a:ea typeface="Open Sans"/>
                  <a:cs typeface="Open Sans"/>
                  <a:sym typeface="Open Sans"/>
                </a:rPr>
                <a:t>Obligatoire</a:t>
              </a:r>
              <a:r>
                <a:rPr lang="en-US" sz="1800" dirty="0">
                  <a:solidFill>
                    <a:schemeClr val="dk2"/>
                  </a:solidFill>
                  <a:latin typeface="Open Sans"/>
                  <a:ea typeface="Open Sans"/>
                  <a:cs typeface="Open Sans"/>
                  <a:sym typeface="Open Sans"/>
                </a:rPr>
                <a:t> !!!!!</a:t>
              </a:r>
              <a:endParaRPr sz="1800" dirty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32" name="Google Shape;132;p20"/>
            <p:cNvSpPr/>
            <p:nvPr/>
          </p:nvSpPr>
          <p:spPr>
            <a:xfrm>
              <a:off x="557700" y="3373286"/>
              <a:ext cx="512064" cy="274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2050" name="Picture 2" descr="gratuit - Sites internet, blog, e-commerce gratuit ?">
            <a:extLst>
              <a:ext uri="{FF2B5EF4-FFF2-40B4-BE49-F238E27FC236}">
                <a16:creationId xmlns:a16="http://schemas.microsoft.com/office/drawing/2014/main" id="{EF195E1A-D7C4-41D1-A302-6DDB63FE69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9750" y="761501"/>
            <a:ext cx="1954528" cy="1013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Résultat de recherche d'images pour &quot;xmind&quot;">
            <a:extLst>
              <a:ext uri="{FF2B5EF4-FFF2-40B4-BE49-F238E27FC236}">
                <a16:creationId xmlns:a16="http://schemas.microsoft.com/office/drawing/2014/main" id="{21CF8A00-5477-4DAA-B9FE-3BF2C84092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40" y="1005588"/>
            <a:ext cx="2131849" cy="769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47FB8752-DB6D-4D53-91E0-101E2736557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78972" y="88920"/>
            <a:ext cx="3431340" cy="6152489"/>
          </a:xfrm>
          <a:prstGeom prst="rect">
            <a:avLst/>
          </a:prstGeom>
        </p:spPr>
      </p:pic>
      <p:sp>
        <p:nvSpPr>
          <p:cNvPr id="13" name="Google Shape;130;p20">
            <a:extLst>
              <a:ext uri="{FF2B5EF4-FFF2-40B4-BE49-F238E27FC236}">
                <a16:creationId xmlns:a16="http://schemas.microsoft.com/office/drawing/2014/main" id="{FE60FF1B-574B-4191-A0F7-96A86FC3C9FD}"/>
              </a:ext>
            </a:extLst>
          </p:cNvPr>
          <p:cNvSpPr txBox="1"/>
          <p:nvPr/>
        </p:nvSpPr>
        <p:spPr>
          <a:xfrm>
            <a:off x="613795" y="3701760"/>
            <a:ext cx="3355596" cy="1869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dirty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1. </a:t>
            </a:r>
            <a:r>
              <a:rPr lang="en-US" sz="1100" dirty="0" err="1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Décomposer</a:t>
            </a:r>
            <a:r>
              <a:rPr lang="en-US" sz="1100" dirty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 le site à la main</a:t>
            </a: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dirty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2. Ne </a:t>
            </a:r>
            <a:r>
              <a:rPr lang="en-US" sz="1100" dirty="0" err="1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retenir</a:t>
            </a:r>
            <a:r>
              <a:rPr lang="en-US" sz="1100" dirty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 que les typologies de pages</a:t>
            </a: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dirty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3. </a:t>
            </a:r>
            <a:r>
              <a:rPr lang="en-US" sz="1100" dirty="0" err="1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Représenter</a:t>
            </a:r>
            <a:r>
              <a:rPr lang="en-US" sz="1100" dirty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 les circulations entre typologies</a:t>
            </a:r>
          </a:p>
        </p:txBody>
      </p:sp>
    </p:spTree>
    <p:extLst>
      <p:ext uri="{BB962C8B-B14F-4D97-AF65-F5344CB8AC3E}">
        <p14:creationId xmlns:p14="http://schemas.microsoft.com/office/powerpoint/2010/main" val="76753582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Résultat de recherche d'images pour &quot;atelier&quot;">
            <a:extLst>
              <a:ext uri="{FF2B5EF4-FFF2-40B4-BE49-F238E27FC236}">
                <a16:creationId xmlns:a16="http://schemas.microsoft.com/office/drawing/2014/main" id="{112C55BE-1718-4570-B6D8-B033C51202A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17" b="21101"/>
          <a:stretch/>
        </p:blipFill>
        <p:spPr bwMode="auto">
          <a:xfrm>
            <a:off x="0" y="-1690585"/>
            <a:ext cx="12192000" cy="807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Google Shape;291;p29">
            <a:extLst>
              <a:ext uri="{FF2B5EF4-FFF2-40B4-BE49-F238E27FC236}">
                <a16:creationId xmlns:a16="http://schemas.microsoft.com/office/drawing/2014/main" id="{0A6F3678-D903-44C7-9A61-3C8527BD9B39}"/>
              </a:ext>
            </a:extLst>
          </p:cNvPr>
          <p:cNvSpPr txBox="1"/>
          <p:nvPr/>
        </p:nvSpPr>
        <p:spPr>
          <a:xfrm>
            <a:off x="0" y="2089391"/>
            <a:ext cx="12192000" cy="2679218"/>
          </a:xfrm>
          <a:prstGeom prst="rect">
            <a:avLst/>
          </a:prstGeom>
          <a:solidFill>
            <a:srgbClr val="2A2D34">
              <a:alpha val="620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anose="020B0907030504020204" pitchFamily="34" charset="0"/>
                <a:ea typeface="Open Sans"/>
                <a:cs typeface="Open Sans"/>
                <a:sym typeface="Open Sans"/>
              </a:rPr>
              <a:t>Atelier </a:t>
            </a:r>
            <a:r>
              <a:rPr lang="en-US" sz="8000" b="1" dirty="0" err="1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anose="020B0907030504020204" pitchFamily="34" charset="0"/>
                <a:ea typeface="Open Sans"/>
                <a:cs typeface="Open Sans"/>
                <a:sym typeface="Open Sans"/>
              </a:rPr>
              <a:t>Xmind</a:t>
            </a:r>
            <a:endParaRPr sz="8000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ras Bold ITC" panose="020B0907030504020204" pitchFamily="34" charset="0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1022494825"/>
      </p:ext>
    </p:extLst>
  </p:cSld>
  <p:clrMapOvr>
    <a:masterClrMapping/>
  </p:clrMapOvr>
  <p:transition spd="med">
    <p:fade thruBlk="1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43461D4-61F2-42A3-BB93-E15A98F336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0471" y="1442015"/>
            <a:ext cx="6551057" cy="2928649"/>
          </a:xfrm>
          <a:prstGeom prst="rect">
            <a:avLst/>
          </a:prstGeom>
        </p:spPr>
      </p:pic>
      <p:pic>
        <p:nvPicPr>
          <p:cNvPr id="12" name="Google Shape;773;p53">
            <a:extLst>
              <a:ext uri="{FF2B5EF4-FFF2-40B4-BE49-F238E27FC236}">
                <a16:creationId xmlns:a16="http://schemas.microsoft.com/office/drawing/2014/main" id="{99D4F317-D8B8-4896-BD14-4FE2A3D6D972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t="38948" b="38949"/>
          <a:stretch/>
        </p:blipFill>
        <p:spPr>
          <a:xfrm>
            <a:off x="0" y="0"/>
            <a:ext cx="12192000" cy="738664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775;p53">
            <a:extLst>
              <a:ext uri="{FF2B5EF4-FFF2-40B4-BE49-F238E27FC236}">
                <a16:creationId xmlns:a16="http://schemas.microsoft.com/office/drawing/2014/main" id="{336A19FF-2D6D-48F4-A12F-6B06778F61EF}"/>
              </a:ext>
            </a:extLst>
          </p:cNvPr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2A2D3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4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Modélisation</a:t>
            </a:r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4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4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partant</a:t>
            </a:r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de 0</a:t>
            </a:r>
            <a:endParaRPr lang="en-US"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241CCA99-8864-4C86-872C-98956A239F16}"/>
              </a:ext>
            </a:extLst>
          </p:cNvPr>
          <p:cNvSpPr/>
          <p:nvPr/>
        </p:nvSpPr>
        <p:spPr>
          <a:xfrm>
            <a:off x="545284" y="1140903"/>
            <a:ext cx="3917658" cy="391765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Marché</a:t>
            </a:r>
            <a:br>
              <a:rPr lang="fr-FR" sz="2400" dirty="0"/>
            </a:br>
            <a:r>
              <a:rPr lang="fr-FR" sz="2400" dirty="0"/>
              <a:t>Demande</a:t>
            </a:r>
            <a:br>
              <a:rPr lang="fr-FR" sz="2400" dirty="0"/>
            </a:br>
            <a:r>
              <a:rPr lang="fr-FR" sz="2400" dirty="0"/>
              <a:t>Mots clés</a:t>
            </a: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C59A44EB-67E2-4BB2-94DA-815993EFC2B5}"/>
              </a:ext>
            </a:extLst>
          </p:cNvPr>
          <p:cNvSpPr/>
          <p:nvPr/>
        </p:nvSpPr>
        <p:spPr>
          <a:xfrm>
            <a:off x="7729060" y="1140903"/>
            <a:ext cx="3917658" cy="391765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Offre client</a:t>
            </a:r>
          </a:p>
        </p:txBody>
      </p:sp>
    </p:spTree>
    <p:extLst>
      <p:ext uri="{BB962C8B-B14F-4D97-AF65-F5344CB8AC3E}">
        <p14:creationId xmlns:p14="http://schemas.microsoft.com/office/powerpoint/2010/main" val="1132229238"/>
      </p:ext>
    </p:extLst>
  </p:cSld>
  <p:clrMapOvr>
    <a:masterClrMapping/>
  </p:clrMapOvr>
  <p:transition spd="med">
    <p:fade thruBlk="1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oneTexte 8"/>
          <p:cNvSpPr txBox="1"/>
          <p:nvPr/>
        </p:nvSpPr>
        <p:spPr>
          <a:xfrm>
            <a:off x="-1" y="1"/>
            <a:ext cx="12192001" cy="27699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Brainstorming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24157" y="-3848"/>
            <a:ext cx="1171429" cy="44761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-1"/>
            <a:ext cx="12192000" cy="447620"/>
          </a:xfrm>
          <a:prstGeom prst="rect">
            <a:avLst/>
          </a:prstGeom>
          <a:solidFill>
            <a:srgbClr val="3437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itr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751888" cy="447675"/>
          </a:xfrm>
        </p:spPr>
        <p:txBody>
          <a:bodyPr>
            <a:noAutofit/>
          </a:bodyPr>
          <a:lstStyle/>
          <a:p>
            <a:pPr algn="l" defTabSz="914400">
              <a:spcBef>
                <a:spcPts val="0"/>
              </a:spcBef>
              <a:buNone/>
            </a:pPr>
            <a:r>
              <a:rPr lang="fr-FR" sz="2800" b="0" i="0" dirty="0">
                <a:solidFill>
                  <a:schemeClr val="bg1"/>
                </a:solidFill>
                <a:latin typeface="Segoe UI Light"/>
                <a:ea typeface="+mj-ea"/>
                <a:cs typeface="+mj-cs"/>
              </a:rPr>
              <a:t>Construire une arborescence en partant de 0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5870AE5-9576-41C1-BD8F-942167DFAF41}"/>
              </a:ext>
            </a:extLst>
          </p:cNvPr>
          <p:cNvSpPr/>
          <p:nvPr/>
        </p:nvSpPr>
        <p:spPr>
          <a:xfrm>
            <a:off x="1" y="3934941"/>
            <a:ext cx="12191999" cy="2549749"/>
          </a:xfrm>
          <a:prstGeom prst="rect">
            <a:avLst/>
          </a:prstGeom>
          <a:solidFill>
            <a:srgbClr val="2A2D34">
              <a:alpha val="620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fr-FR" sz="20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Réfléchissez bien à l’intention</a:t>
            </a:r>
          </a:p>
          <a:p>
            <a:r>
              <a:rPr lang="fr-FR" sz="20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Soyez cohérents de l’intention à</a:t>
            </a:r>
          </a:p>
          <a:p>
            <a:r>
              <a:rPr lang="fr-FR" sz="20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l’objectif</a:t>
            </a:r>
          </a:p>
          <a:p>
            <a:r>
              <a:rPr lang="fr-FR" sz="20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Ne vous trompez pas de cible</a:t>
            </a:r>
          </a:p>
          <a:p>
            <a:r>
              <a:rPr lang="fr-FR" sz="20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Longue traîne = intention précise</a:t>
            </a:r>
          </a:p>
          <a:p>
            <a:r>
              <a:rPr lang="fr-FR" sz="20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Le maillage cocon amplifie le PR</a:t>
            </a:r>
          </a:p>
          <a:p>
            <a:r>
              <a:rPr lang="fr-FR" sz="20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Vérifiez vos glissements sémantiques</a:t>
            </a:r>
          </a:p>
          <a:p>
            <a:r>
              <a:rPr lang="fr-FR" sz="20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avec </a:t>
            </a:r>
            <a:r>
              <a:rPr lang="fr-FR" sz="2000" b="1" dirty="0" err="1">
                <a:solidFill>
                  <a:srgbClr val="92D050"/>
                </a:solidFill>
                <a:latin typeface="Lucida Console" panose="020B0609040504020204" pitchFamily="49" charset="0"/>
              </a:rPr>
              <a:t>YourText.Guru</a:t>
            </a:r>
            <a:endParaRPr lang="fr-FR" sz="2000" b="1" dirty="0">
              <a:solidFill>
                <a:srgbClr val="92D050"/>
              </a:solidFill>
              <a:latin typeface="Lucida Console" panose="020B0609040504020204" pitchFamily="49" charset="0"/>
            </a:endParaRPr>
          </a:p>
          <a:p>
            <a:endParaRPr lang="fr-FR" sz="2000" b="1" dirty="0">
              <a:solidFill>
                <a:srgbClr val="92D050"/>
              </a:solidFill>
              <a:latin typeface="Lucida Console" panose="020B0609040504020204" pitchFamily="49" charset="0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F599E9E-89AA-4165-88AC-EE9D918B72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912" y="839244"/>
            <a:ext cx="2246952" cy="126666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255EEBEC-A171-4B55-B830-427B4C51F9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9716" y="839242"/>
            <a:ext cx="2246952" cy="1266664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6917A691-E0E2-4E0A-92E4-5A9CC59C6B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84541" y="839240"/>
            <a:ext cx="2257967" cy="1266664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DAD1B147-3500-4820-B600-2D6693764A7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64345" y="839240"/>
            <a:ext cx="2246952" cy="126666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0E055C3D-E5B4-4D77-B152-94FB1E2E57F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46151" y="835448"/>
            <a:ext cx="2257965" cy="1266663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C0DFAA27-0FBA-4CDC-813D-340DFF912C1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07259" y="2748899"/>
            <a:ext cx="6089257" cy="3425207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2A9881A-6FB3-4EB4-9201-DAF98C3A8EAB}"/>
              </a:ext>
            </a:extLst>
          </p:cNvPr>
          <p:cNvSpPr/>
          <p:nvPr/>
        </p:nvSpPr>
        <p:spPr>
          <a:xfrm>
            <a:off x="5683572" y="5864871"/>
            <a:ext cx="412324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https://www.youtube.com/watch?v=xusQA9bEClg</a:t>
            </a:r>
          </a:p>
        </p:txBody>
      </p:sp>
    </p:spTree>
    <p:extLst>
      <p:ext uri="{BB962C8B-B14F-4D97-AF65-F5344CB8AC3E}">
        <p14:creationId xmlns:p14="http://schemas.microsoft.com/office/powerpoint/2010/main" val="2140955615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91;p29">
            <a:extLst>
              <a:ext uri="{FF2B5EF4-FFF2-40B4-BE49-F238E27FC236}">
                <a16:creationId xmlns:a16="http://schemas.microsoft.com/office/drawing/2014/main" id="{0A6F3678-D903-44C7-9A61-3C8527BD9B39}"/>
              </a:ext>
            </a:extLst>
          </p:cNvPr>
          <p:cNvSpPr txBox="1"/>
          <p:nvPr/>
        </p:nvSpPr>
        <p:spPr>
          <a:xfrm>
            <a:off x="0" y="0"/>
            <a:ext cx="12192000" cy="1157681"/>
          </a:xfrm>
          <a:prstGeom prst="rect">
            <a:avLst/>
          </a:prstGeom>
          <a:solidFill>
            <a:srgbClr val="2A2D34">
              <a:alpha val="620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anose="020B0907030504020204" pitchFamily="34" charset="0"/>
                <a:ea typeface="Open Sans"/>
                <a:cs typeface="Open Sans"/>
                <a:sym typeface="Open Sans"/>
              </a:rPr>
              <a:t>Cas </a:t>
            </a:r>
            <a:r>
              <a:rPr lang="en-US" sz="8000" b="1" dirty="0" err="1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anose="020B0907030504020204" pitchFamily="34" charset="0"/>
                <a:ea typeface="Open Sans"/>
                <a:cs typeface="Open Sans"/>
                <a:sym typeface="Open Sans"/>
              </a:rPr>
              <a:t>d’étude</a:t>
            </a:r>
            <a:r>
              <a:rPr lang="en-US" sz="80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anose="020B0907030504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en-US" sz="8000" b="1" dirty="0" err="1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anose="020B0907030504020204" pitchFamily="34" charset="0"/>
                <a:ea typeface="Open Sans"/>
                <a:cs typeface="Open Sans"/>
                <a:sym typeface="Open Sans"/>
              </a:rPr>
              <a:t>Séverine</a:t>
            </a:r>
            <a:endParaRPr sz="8000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ras Bold ITC" panose="020B0907030504020204" pitchFamily="34" charset="0"/>
              <a:ea typeface="Open Sans"/>
              <a:cs typeface="Open Sans"/>
              <a:sym typeface="Open Sans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6E107A1-E5D4-4E6F-B121-FD40C108F90E}"/>
              </a:ext>
            </a:extLst>
          </p:cNvPr>
          <p:cNvSpPr txBox="1"/>
          <p:nvPr/>
        </p:nvSpPr>
        <p:spPr>
          <a:xfrm>
            <a:off x="0" y="1424977"/>
            <a:ext cx="1219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r-FR" sz="1800" b="1" u="sng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3"/>
              </a:rPr>
              <a:t>https://www.cultura.com/</a:t>
            </a:r>
            <a:r>
              <a:rPr lang="fr-FR" sz="1800" b="1" u="sng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? 1 500 000 URL</a:t>
            </a:r>
            <a:endParaRPr lang="fr-FR" sz="18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4623609"/>
      </p:ext>
    </p:extLst>
  </p:cSld>
  <p:clrMapOvr>
    <a:masterClrMapping/>
  </p:clrMapOvr>
  <p:transition spd="med">
    <p:fade thruBlk="1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773;p53">
            <a:extLst>
              <a:ext uri="{FF2B5EF4-FFF2-40B4-BE49-F238E27FC236}">
                <a16:creationId xmlns:a16="http://schemas.microsoft.com/office/drawing/2014/main" id="{99D4F317-D8B8-4896-BD14-4FE2A3D6D97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38948" b="38949"/>
          <a:stretch/>
        </p:blipFill>
        <p:spPr>
          <a:xfrm>
            <a:off x="0" y="0"/>
            <a:ext cx="12192000" cy="738664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775;p53">
            <a:extLst>
              <a:ext uri="{FF2B5EF4-FFF2-40B4-BE49-F238E27FC236}">
                <a16:creationId xmlns:a16="http://schemas.microsoft.com/office/drawing/2014/main" id="{336A19FF-2D6D-48F4-A12F-6B06778F61EF}"/>
              </a:ext>
            </a:extLst>
          </p:cNvPr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2A2D3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4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Modélisation</a:t>
            </a:r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4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existant</a:t>
            </a:r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et </a:t>
            </a:r>
            <a:r>
              <a:rPr lang="en-US" sz="4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précos</a:t>
            </a:r>
            <a:endParaRPr lang="en-US"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4C6FF8D5-3B85-435A-89C7-8276E7295A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904" y="1050721"/>
            <a:ext cx="5368548" cy="4756558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A76B6F98-BEB6-4ADF-A35E-B3B780CD7D6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31272" y="1067499"/>
            <a:ext cx="3417166" cy="4890782"/>
          </a:xfrm>
          <a:prstGeom prst="rect">
            <a:avLst/>
          </a:prstGeom>
        </p:spPr>
      </p:pic>
      <p:sp>
        <p:nvSpPr>
          <p:cNvPr id="4" name="Flèche : droite 3">
            <a:extLst>
              <a:ext uri="{FF2B5EF4-FFF2-40B4-BE49-F238E27FC236}">
                <a16:creationId xmlns:a16="http://schemas.microsoft.com/office/drawing/2014/main" id="{D7295F5C-09FC-4B22-81CB-D850A0FCA816}"/>
              </a:ext>
            </a:extLst>
          </p:cNvPr>
          <p:cNvSpPr/>
          <p:nvPr/>
        </p:nvSpPr>
        <p:spPr>
          <a:xfrm>
            <a:off x="6014906" y="3288484"/>
            <a:ext cx="889233" cy="5620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851D907-5060-4CDC-A7B3-5BEA6D285C84}"/>
              </a:ext>
            </a:extLst>
          </p:cNvPr>
          <p:cNvSpPr/>
          <p:nvPr/>
        </p:nvSpPr>
        <p:spPr>
          <a:xfrm>
            <a:off x="1" y="6061813"/>
            <a:ext cx="12191999" cy="338554"/>
          </a:xfrm>
          <a:prstGeom prst="rect">
            <a:avLst/>
          </a:prstGeom>
          <a:solidFill>
            <a:srgbClr val="2A2D34"/>
          </a:solidFill>
        </p:spPr>
        <p:txBody>
          <a:bodyPr wrap="square">
            <a:spAutoFit/>
          </a:bodyPr>
          <a:lstStyle/>
          <a:p>
            <a:pPr algn="ctr"/>
            <a:r>
              <a:rPr lang="fr-FR" sz="16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Vous devez pouvoir reconstruire le modèle de données</a:t>
            </a:r>
          </a:p>
        </p:txBody>
      </p:sp>
    </p:spTree>
    <p:extLst>
      <p:ext uri="{BB962C8B-B14F-4D97-AF65-F5344CB8AC3E}">
        <p14:creationId xmlns:p14="http://schemas.microsoft.com/office/powerpoint/2010/main" val="3348746564"/>
      </p:ext>
    </p:extLst>
  </p:cSld>
  <p:clrMapOvr>
    <a:masterClrMapping/>
  </p:clrMapOvr>
  <p:transition spd="med">
    <p:fade thruBlk="1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oogle Shape;127;p20"/>
          <p:cNvPicPr preferRelativeResize="0"/>
          <p:nvPr/>
        </p:nvPicPr>
        <p:blipFill rotWithShape="1">
          <a:blip r:embed="rId3">
            <a:alphaModFix amt="0"/>
          </a:blip>
          <a:srcRect l="17313" r="17312"/>
          <a:stretch/>
        </p:blipFill>
        <p:spPr>
          <a:xfrm>
            <a:off x="4664278" y="0"/>
            <a:ext cx="7527721" cy="6390042"/>
          </a:xfrm>
          <a:prstGeom prst="rect">
            <a:avLst/>
          </a:prstGeom>
          <a:solidFill>
            <a:srgbClr val="2A2D34"/>
          </a:solidFill>
          <a:ln>
            <a:noFill/>
          </a:ln>
        </p:spPr>
      </p:pic>
      <p:grpSp>
        <p:nvGrpSpPr>
          <p:cNvPr id="128" name="Google Shape;128;p20"/>
          <p:cNvGrpSpPr/>
          <p:nvPr/>
        </p:nvGrpSpPr>
        <p:grpSpPr>
          <a:xfrm>
            <a:off x="427840" y="2208184"/>
            <a:ext cx="3961556" cy="3210919"/>
            <a:chOff x="427840" y="2208184"/>
            <a:chExt cx="3961556" cy="3210919"/>
          </a:xfrm>
        </p:grpSpPr>
        <p:sp>
          <p:nvSpPr>
            <p:cNvPr id="129" name="Google Shape;129;p20"/>
            <p:cNvSpPr txBox="1"/>
            <p:nvPr/>
          </p:nvSpPr>
          <p:spPr>
            <a:xfrm>
              <a:off x="427840" y="2208184"/>
              <a:ext cx="3961556" cy="7694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0" b="1" dirty="0">
                  <a:solidFill>
                    <a:schemeClr val="dk2"/>
                  </a:solidFill>
                  <a:latin typeface="Open Sans"/>
                  <a:ea typeface="Open Sans"/>
                  <a:cs typeface="Open Sans"/>
                  <a:sym typeface="Open Sans"/>
                </a:rPr>
                <a:t>Screaming Frog</a:t>
              </a:r>
              <a:endParaRPr sz="4000" dirty="0">
                <a:solidFill>
                  <a:srgbClr val="8B90A2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30" name="Google Shape;130;p20"/>
            <p:cNvSpPr txBox="1"/>
            <p:nvPr/>
          </p:nvSpPr>
          <p:spPr>
            <a:xfrm>
              <a:off x="461395" y="3842158"/>
              <a:ext cx="3355596" cy="157694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228600" marR="0" lvl="0" indent="-22860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AutoNum type="arabicPeriod"/>
              </a:pPr>
              <a:r>
                <a:rPr lang="en-US" sz="1100" dirty="0">
                  <a:solidFill>
                    <a:schemeClr val="dk2"/>
                  </a:solidFill>
                  <a:latin typeface="Open Sans"/>
                  <a:ea typeface="Open Sans"/>
                  <a:cs typeface="Open Sans"/>
                  <a:sym typeface="Open Sans"/>
                </a:rPr>
                <a:t>Crawl</a:t>
              </a:r>
            </a:p>
            <a:p>
              <a:pPr marL="228600" marR="0" lvl="0" indent="-22860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AutoNum type="arabicPeriod"/>
              </a:pPr>
              <a:r>
                <a:rPr lang="en-US" sz="1100" dirty="0" err="1">
                  <a:solidFill>
                    <a:schemeClr val="dk2"/>
                  </a:solidFill>
                  <a:latin typeface="Open Sans"/>
                  <a:ea typeface="Open Sans"/>
                  <a:cs typeface="Open Sans"/>
                  <a:sym typeface="Open Sans"/>
                </a:rPr>
                <a:t>Visualisations</a:t>
              </a:r>
              <a:r>
                <a:rPr lang="en-US" sz="1100" dirty="0">
                  <a:solidFill>
                    <a:schemeClr val="dk2"/>
                  </a:solidFill>
                  <a:latin typeface="Open Sans"/>
                  <a:ea typeface="Open Sans"/>
                  <a:cs typeface="Open Sans"/>
                  <a:sym typeface="Open Sans"/>
                </a:rPr>
                <a:t> -&gt; Force-directed crawl diagram</a:t>
              </a:r>
              <a:endParaRPr sz="1100" dirty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31" name="Google Shape;131;p20"/>
            <p:cNvSpPr txBox="1"/>
            <p:nvPr/>
          </p:nvSpPr>
          <p:spPr>
            <a:xfrm>
              <a:off x="427840" y="3483362"/>
              <a:ext cx="3867324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dirty="0">
                  <a:solidFill>
                    <a:schemeClr val="dk2"/>
                  </a:solidFill>
                  <a:latin typeface="Open Sans"/>
                  <a:ea typeface="Open Sans"/>
                  <a:cs typeface="Open Sans"/>
                  <a:sym typeface="Open Sans"/>
                </a:rPr>
                <a:t>Nouvelle </a:t>
              </a:r>
              <a:r>
                <a:rPr lang="fr-FR" sz="1800" dirty="0">
                  <a:solidFill>
                    <a:schemeClr val="dk2"/>
                  </a:solidFill>
                  <a:latin typeface="Open Sans"/>
                  <a:ea typeface="Open Sans"/>
                  <a:cs typeface="Open Sans"/>
                  <a:sym typeface="Open Sans"/>
                </a:rPr>
                <a:t>fonctionnalité</a:t>
              </a:r>
            </a:p>
          </p:txBody>
        </p:sp>
        <p:sp>
          <p:nvSpPr>
            <p:cNvPr id="132" name="Google Shape;132;p20"/>
            <p:cNvSpPr/>
            <p:nvPr/>
          </p:nvSpPr>
          <p:spPr>
            <a:xfrm>
              <a:off x="557700" y="3373286"/>
              <a:ext cx="512064" cy="274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2050" name="Picture 2" descr="gratuit - Sites internet, blog, e-commerce gratuit ?">
            <a:extLst>
              <a:ext uri="{FF2B5EF4-FFF2-40B4-BE49-F238E27FC236}">
                <a16:creationId xmlns:a16="http://schemas.microsoft.com/office/drawing/2014/main" id="{EF195E1A-D7C4-41D1-A302-6DDB63FE69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9750" y="732828"/>
            <a:ext cx="1954528" cy="1013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RÃ©sultats de recherche d'images pour Â«Â screaming frogÂ Â»">
            <a:extLst>
              <a:ext uri="{FF2B5EF4-FFF2-40B4-BE49-F238E27FC236}">
                <a16:creationId xmlns:a16="http://schemas.microsoft.com/office/drawing/2014/main" id="{CE24AEB6-91F2-4F90-BBA8-C608BC9B2B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95" y="842738"/>
            <a:ext cx="744104" cy="793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369777AA-731D-4EC4-B0B1-3C704DC975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52313" y="604891"/>
            <a:ext cx="1269402" cy="1269402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06AF1590-6175-4A54-B788-54406450D4E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56351" y="312528"/>
            <a:ext cx="5743575" cy="5851944"/>
          </a:xfrm>
          <a:prstGeom prst="rect">
            <a:avLst/>
          </a:prstGeom>
        </p:spPr>
      </p:pic>
      <p:pic>
        <p:nvPicPr>
          <p:cNvPr id="15" name="Picture 2" descr="gratuit - Sites internet, blog, e-commerce gratuit ?">
            <a:extLst>
              <a:ext uri="{FF2B5EF4-FFF2-40B4-BE49-F238E27FC236}">
                <a16:creationId xmlns:a16="http://schemas.microsoft.com/office/drawing/2014/main" id="{AF0F86A9-37BC-48D1-9AFD-5DDF177BB1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2377" y="971022"/>
            <a:ext cx="1039932" cy="539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A51489B3-500D-4915-96CF-7A27C36A0771}"/>
              </a:ext>
            </a:extLst>
          </p:cNvPr>
          <p:cNvSpPr txBox="1"/>
          <p:nvPr/>
        </p:nvSpPr>
        <p:spPr>
          <a:xfrm>
            <a:off x="1273123" y="1434788"/>
            <a:ext cx="15584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Jusqu’à 500 URL</a:t>
            </a:r>
          </a:p>
        </p:txBody>
      </p:sp>
    </p:spTree>
    <p:extLst>
      <p:ext uri="{BB962C8B-B14F-4D97-AF65-F5344CB8AC3E}">
        <p14:creationId xmlns:p14="http://schemas.microsoft.com/office/powerpoint/2010/main" val="112325419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Résultat de recherche d'images pour &quot;atelier&quot;">
            <a:extLst>
              <a:ext uri="{FF2B5EF4-FFF2-40B4-BE49-F238E27FC236}">
                <a16:creationId xmlns:a16="http://schemas.microsoft.com/office/drawing/2014/main" id="{112C55BE-1718-4570-B6D8-B033C51202A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17" b="21101"/>
          <a:stretch/>
        </p:blipFill>
        <p:spPr bwMode="auto">
          <a:xfrm>
            <a:off x="0" y="-1690585"/>
            <a:ext cx="12192000" cy="807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Google Shape;291;p29">
            <a:extLst>
              <a:ext uri="{FF2B5EF4-FFF2-40B4-BE49-F238E27FC236}">
                <a16:creationId xmlns:a16="http://schemas.microsoft.com/office/drawing/2014/main" id="{0A6F3678-D903-44C7-9A61-3C8527BD9B39}"/>
              </a:ext>
            </a:extLst>
          </p:cNvPr>
          <p:cNvSpPr txBox="1"/>
          <p:nvPr/>
        </p:nvSpPr>
        <p:spPr>
          <a:xfrm>
            <a:off x="0" y="2089391"/>
            <a:ext cx="12192000" cy="2679218"/>
          </a:xfrm>
          <a:prstGeom prst="rect">
            <a:avLst/>
          </a:prstGeom>
          <a:solidFill>
            <a:srgbClr val="2A2D34">
              <a:alpha val="620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anose="020B0907030504020204" pitchFamily="34" charset="0"/>
                <a:ea typeface="Open Sans"/>
                <a:cs typeface="Open Sans"/>
                <a:sym typeface="Open Sans"/>
              </a:rPr>
              <a:t>Atelier </a:t>
            </a:r>
            <a:r>
              <a:rPr lang="en-US" sz="8000" b="1" dirty="0" err="1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anose="020B0907030504020204" pitchFamily="34" charset="0"/>
                <a:ea typeface="Open Sans"/>
                <a:cs typeface="Open Sans"/>
                <a:sym typeface="Open Sans"/>
              </a:rPr>
              <a:t>visu</a:t>
            </a:r>
            <a:endParaRPr lang="en-US" sz="8000" b="1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ras Bold ITC" panose="020B0907030504020204" pitchFamily="34" charset="0"/>
              <a:ea typeface="Open Sans"/>
              <a:cs typeface="Open Sans"/>
              <a:sym typeface="Open Sans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anose="020B0907030504020204" pitchFamily="34" charset="0"/>
                <a:ea typeface="Open Sans"/>
                <a:cs typeface="Open Sans"/>
                <a:sym typeface="Open Sans"/>
              </a:rPr>
              <a:t>Screaming Frog</a:t>
            </a:r>
            <a:endParaRPr sz="8000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ras Bold ITC" panose="020B0907030504020204" pitchFamily="34" charset="0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3028464919"/>
      </p:ext>
    </p:extLst>
  </p:cSld>
  <p:clrMapOvr>
    <a:masterClrMapping/>
  </p:clrMapOvr>
  <p:transition spd="med">
    <p:fade thruBlk="1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127;p20">
            <a:extLst>
              <a:ext uri="{FF2B5EF4-FFF2-40B4-BE49-F238E27FC236}">
                <a16:creationId xmlns:a16="http://schemas.microsoft.com/office/drawing/2014/main" id="{21FCFDAA-02C5-4938-A791-616486CCADC1}"/>
              </a:ext>
            </a:extLst>
          </p:cNvPr>
          <p:cNvPicPr preferRelativeResize="0"/>
          <p:nvPr/>
        </p:nvPicPr>
        <p:blipFill rotWithShape="1">
          <a:blip r:embed="rId3">
            <a:alphaModFix amt="0"/>
          </a:blip>
          <a:srcRect l="17313" r="17312"/>
          <a:stretch/>
        </p:blipFill>
        <p:spPr>
          <a:xfrm>
            <a:off x="4664278" y="0"/>
            <a:ext cx="7527721" cy="6390042"/>
          </a:xfrm>
          <a:prstGeom prst="rect">
            <a:avLst/>
          </a:prstGeom>
          <a:solidFill>
            <a:srgbClr val="2A2D34"/>
          </a:solidFill>
          <a:ln>
            <a:noFill/>
          </a:ln>
        </p:spPr>
      </p:pic>
      <p:pic>
        <p:nvPicPr>
          <p:cNvPr id="2056" name="Picture 8" descr="Gephi Modularity">
            <a:extLst>
              <a:ext uri="{FF2B5EF4-FFF2-40B4-BE49-F238E27FC236}">
                <a16:creationId xmlns:a16="http://schemas.microsoft.com/office/drawing/2014/main" id="{3AB35660-5B5C-41E0-805F-ABB4009395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1670" y="896791"/>
            <a:ext cx="7512936" cy="4564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8" name="Google Shape;128;p20"/>
          <p:cNvGrpSpPr/>
          <p:nvPr/>
        </p:nvGrpSpPr>
        <p:grpSpPr>
          <a:xfrm>
            <a:off x="427840" y="2208184"/>
            <a:ext cx="3961556" cy="3210919"/>
            <a:chOff x="427840" y="2208184"/>
            <a:chExt cx="3961556" cy="3210919"/>
          </a:xfrm>
        </p:grpSpPr>
        <p:sp>
          <p:nvSpPr>
            <p:cNvPr id="129" name="Google Shape;129;p20"/>
            <p:cNvSpPr txBox="1"/>
            <p:nvPr/>
          </p:nvSpPr>
          <p:spPr>
            <a:xfrm>
              <a:off x="427840" y="2208184"/>
              <a:ext cx="3961556" cy="7694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400" b="1" dirty="0" err="1">
                  <a:solidFill>
                    <a:schemeClr val="dk2"/>
                  </a:solidFill>
                  <a:latin typeface="Open Sans"/>
                  <a:ea typeface="Open Sans"/>
                  <a:cs typeface="Open Sans"/>
                  <a:sym typeface="Open Sans"/>
                </a:rPr>
                <a:t>Gephi</a:t>
              </a:r>
              <a:endParaRPr sz="4400" dirty="0">
                <a:solidFill>
                  <a:srgbClr val="8B90A2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30" name="Google Shape;130;p20"/>
            <p:cNvSpPr txBox="1"/>
            <p:nvPr/>
          </p:nvSpPr>
          <p:spPr>
            <a:xfrm>
              <a:off x="461395" y="3549360"/>
              <a:ext cx="3355596" cy="186974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dirty="0">
                  <a:solidFill>
                    <a:schemeClr val="dk2"/>
                  </a:solidFill>
                  <a:latin typeface="Open Sans"/>
                  <a:ea typeface="Open Sans"/>
                  <a:cs typeface="Open Sans"/>
                  <a:sym typeface="Open Sans"/>
                </a:rPr>
                <a:t>1. Crawl (Xenu/Screaming Frog)</a:t>
              </a:r>
            </a:p>
            <a:p>
              <a:pPr marL="0" marR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dirty="0">
                  <a:solidFill>
                    <a:schemeClr val="dk2"/>
                  </a:solidFill>
                  <a:latin typeface="Open Sans"/>
                  <a:ea typeface="Open Sans"/>
                  <a:cs typeface="Open Sans"/>
                  <a:sym typeface="Open Sans"/>
                </a:rPr>
                <a:t>2. Export Excel </a:t>
              </a:r>
              <a:r>
                <a:rPr lang="en-US" sz="1100" dirty="0" err="1">
                  <a:solidFill>
                    <a:schemeClr val="dk2"/>
                  </a:solidFill>
                  <a:latin typeface="Open Sans"/>
                  <a:ea typeface="Open Sans"/>
                  <a:cs typeface="Open Sans"/>
                  <a:sym typeface="Open Sans"/>
                </a:rPr>
                <a:t>fichier</a:t>
              </a:r>
              <a:r>
                <a:rPr lang="en-US" sz="1100" dirty="0">
                  <a:solidFill>
                    <a:schemeClr val="dk2"/>
                  </a:solidFill>
                  <a:latin typeface="Open Sans"/>
                  <a:ea typeface="Open Sans"/>
                  <a:cs typeface="Open Sans"/>
                  <a:sym typeface="Open Sans"/>
                </a:rPr>
                <a:t> liens internes (Source | Destination)</a:t>
              </a:r>
            </a:p>
            <a:p>
              <a:pPr marL="0" marR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dirty="0">
                  <a:solidFill>
                    <a:schemeClr val="dk2"/>
                  </a:solidFill>
                  <a:latin typeface="Open Sans"/>
                  <a:ea typeface="Open Sans"/>
                  <a:cs typeface="Open Sans"/>
                  <a:sym typeface="Open Sans"/>
                </a:rPr>
                <a:t>3. Import </a:t>
              </a:r>
              <a:r>
                <a:rPr lang="en-US" sz="1100" dirty="0" err="1">
                  <a:solidFill>
                    <a:schemeClr val="dk2"/>
                  </a:solidFill>
                  <a:latin typeface="Open Sans"/>
                  <a:ea typeface="Open Sans"/>
                  <a:cs typeface="Open Sans"/>
                  <a:sym typeface="Open Sans"/>
                </a:rPr>
                <a:t>Gephi</a:t>
              </a:r>
              <a:endParaRPr lang="en-US" sz="1100" dirty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endParaRPr>
            </a:p>
            <a:p>
              <a:pPr marL="0" marR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dirty="0">
                  <a:solidFill>
                    <a:schemeClr val="dk2"/>
                  </a:solidFill>
                  <a:latin typeface="Open Sans"/>
                  <a:ea typeface="Open Sans"/>
                  <a:cs typeface="Open Sans"/>
                  <a:sym typeface="Open Sans"/>
                </a:rPr>
                <a:t>4. Configuration</a:t>
              </a:r>
            </a:p>
            <a:p>
              <a:pPr marL="0" marR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dirty="0">
                  <a:solidFill>
                    <a:schemeClr val="dk2"/>
                  </a:solidFill>
                  <a:latin typeface="Open Sans"/>
                  <a:ea typeface="Open Sans"/>
                  <a:cs typeface="Open Sans"/>
                  <a:sym typeface="Open Sans"/>
                </a:rPr>
                <a:t>5. </a:t>
              </a:r>
              <a:r>
                <a:rPr lang="en-US" sz="1100" dirty="0" err="1">
                  <a:solidFill>
                    <a:schemeClr val="dk2"/>
                  </a:solidFill>
                  <a:latin typeface="Open Sans"/>
                  <a:ea typeface="Open Sans"/>
                  <a:cs typeface="Open Sans"/>
                  <a:sym typeface="Open Sans"/>
                </a:rPr>
                <a:t>Spatialisation</a:t>
              </a:r>
              <a:endParaRPr sz="1100" dirty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31" name="Google Shape;131;p20"/>
            <p:cNvSpPr txBox="1"/>
            <p:nvPr/>
          </p:nvSpPr>
          <p:spPr>
            <a:xfrm>
              <a:off x="461396" y="2871255"/>
              <a:ext cx="3867324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dirty="0">
                  <a:solidFill>
                    <a:schemeClr val="dk2"/>
                  </a:solidFill>
                  <a:latin typeface="Open Sans"/>
                  <a:ea typeface="Open Sans"/>
                  <a:cs typeface="Open Sans"/>
                  <a:sym typeface="Open Sans"/>
                </a:rPr>
                <a:t>Comment faire le graph ?</a:t>
              </a:r>
              <a:endParaRPr sz="1800" dirty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32" name="Google Shape;132;p20"/>
            <p:cNvSpPr/>
            <p:nvPr/>
          </p:nvSpPr>
          <p:spPr>
            <a:xfrm>
              <a:off x="557700" y="3373286"/>
              <a:ext cx="512064" cy="274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2050" name="Picture 2" descr="gratuit - Sites internet, blog, e-commerce gratuit ?">
            <a:extLst>
              <a:ext uri="{FF2B5EF4-FFF2-40B4-BE49-F238E27FC236}">
                <a16:creationId xmlns:a16="http://schemas.microsoft.com/office/drawing/2014/main" id="{EF195E1A-D7C4-41D1-A302-6DDB63FE69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9750" y="761501"/>
            <a:ext cx="1954528" cy="1013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RÃ©sultats de recherche d'images pour Â«Â gephiÂ Â»">
            <a:extLst>
              <a:ext uri="{FF2B5EF4-FFF2-40B4-BE49-F238E27FC236}">
                <a16:creationId xmlns:a16="http://schemas.microsoft.com/office/drawing/2014/main" id="{431A91CA-F25A-414E-BC39-15B48E32FC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95" y="896791"/>
            <a:ext cx="1905000" cy="742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248033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Résultat de recherche d'images pour &quot;atelier&quot;">
            <a:extLst>
              <a:ext uri="{FF2B5EF4-FFF2-40B4-BE49-F238E27FC236}">
                <a16:creationId xmlns:a16="http://schemas.microsoft.com/office/drawing/2014/main" id="{112C55BE-1718-4570-B6D8-B033C51202A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17" b="21101"/>
          <a:stretch/>
        </p:blipFill>
        <p:spPr bwMode="auto">
          <a:xfrm>
            <a:off x="0" y="-1690585"/>
            <a:ext cx="12192000" cy="807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Google Shape;291;p29">
            <a:extLst>
              <a:ext uri="{FF2B5EF4-FFF2-40B4-BE49-F238E27FC236}">
                <a16:creationId xmlns:a16="http://schemas.microsoft.com/office/drawing/2014/main" id="{0A6F3678-D903-44C7-9A61-3C8527BD9B39}"/>
              </a:ext>
            </a:extLst>
          </p:cNvPr>
          <p:cNvSpPr txBox="1"/>
          <p:nvPr/>
        </p:nvSpPr>
        <p:spPr>
          <a:xfrm>
            <a:off x="0" y="2089391"/>
            <a:ext cx="12192000" cy="2679218"/>
          </a:xfrm>
          <a:prstGeom prst="rect">
            <a:avLst/>
          </a:prstGeom>
          <a:solidFill>
            <a:srgbClr val="2A2D34">
              <a:alpha val="620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anose="020B0907030504020204" pitchFamily="34" charset="0"/>
                <a:ea typeface="Open Sans"/>
                <a:cs typeface="Open Sans"/>
                <a:sym typeface="Open Sans"/>
              </a:rPr>
              <a:t>Atelier </a:t>
            </a:r>
            <a:r>
              <a:rPr lang="en-US" sz="8000" b="1" dirty="0" err="1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anose="020B0907030504020204" pitchFamily="34" charset="0"/>
                <a:ea typeface="Open Sans"/>
                <a:cs typeface="Open Sans"/>
                <a:sym typeface="Open Sans"/>
              </a:rPr>
              <a:t>Gephi</a:t>
            </a:r>
            <a:endParaRPr sz="8000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ras Bold ITC" panose="020B0907030504020204" pitchFamily="34" charset="0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210167247"/>
      </p:ext>
    </p:extLst>
  </p:cSld>
  <p:clrMapOvr>
    <a:masterClrMapping/>
  </p:clrMapOvr>
  <p:transition spd="med">
    <p:fade thruBlk="1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773;p53">
            <a:extLst>
              <a:ext uri="{FF2B5EF4-FFF2-40B4-BE49-F238E27FC236}">
                <a16:creationId xmlns:a16="http://schemas.microsoft.com/office/drawing/2014/main" id="{99D4F317-D8B8-4896-BD14-4FE2A3D6D97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38948" b="38949"/>
          <a:stretch/>
        </p:blipFill>
        <p:spPr>
          <a:xfrm>
            <a:off x="0" y="0"/>
            <a:ext cx="12192000" cy="738664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775;p53">
            <a:extLst>
              <a:ext uri="{FF2B5EF4-FFF2-40B4-BE49-F238E27FC236}">
                <a16:creationId xmlns:a16="http://schemas.microsoft.com/office/drawing/2014/main" id="{336A19FF-2D6D-48F4-A12F-6B06778F61EF}"/>
              </a:ext>
            </a:extLst>
          </p:cNvPr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2A2D3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Crawl &amp; export</a:t>
            </a:r>
            <a:endParaRPr lang="en-US"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07697C5-4E88-4D5D-B372-116B80E3AD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9809" y="2733762"/>
            <a:ext cx="4752381" cy="13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21440"/>
      </p:ext>
    </p:extLst>
  </p:cSld>
  <p:clrMapOvr>
    <a:masterClrMapping/>
  </p:clrMapOvr>
  <p:transition spd="med">
    <p:fade thruBlk="1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773;p53">
            <a:extLst>
              <a:ext uri="{FF2B5EF4-FFF2-40B4-BE49-F238E27FC236}">
                <a16:creationId xmlns:a16="http://schemas.microsoft.com/office/drawing/2014/main" id="{99D4F317-D8B8-4896-BD14-4FE2A3D6D97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38948" b="38949"/>
          <a:stretch/>
        </p:blipFill>
        <p:spPr>
          <a:xfrm>
            <a:off x="0" y="0"/>
            <a:ext cx="12192000" cy="738664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775;p53">
            <a:extLst>
              <a:ext uri="{FF2B5EF4-FFF2-40B4-BE49-F238E27FC236}">
                <a16:creationId xmlns:a16="http://schemas.microsoft.com/office/drawing/2014/main" id="{336A19FF-2D6D-48F4-A12F-6B06778F61EF}"/>
              </a:ext>
            </a:extLst>
          </p:cNvPr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2A2D3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4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Formatage</a:t>
            </a:r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4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datasource</a:t>
            </a:r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&amp; import</a:t>
            </a:r>
            <a:endParaRPr lang="en-US"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5AFBE3E-8C93-4EB9-A03E-02F865520D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400" y="1062485"/>
            <a:ext cx="5638600" cy="1261266"/>
          </a:xfrm>
          <a:prstGeom prst="rect">
            <a:avLst/>
          </a:prstGeom>
        </p:spPr>
      </p:pic>
      <p:sp>
        <p:nvSpPr>
          <p:cNvPr id="4" name="Flèche : droite 3">
            <a:extLst>
              <a:ext uri="{FF2B5EF4-FFF2-40B4-BE49-F238E27FC236}">
                <a16:creationId xmlns:a16="http://schemas.microsoft.com/office/drawing/2014/main" id="{7B31E5CE-105B-4896-8751-8A85A49C46D0}"/>
              </a:ext>
            </a:extLst>
          </p:cNvPr>
          <p:cNvSpPr/>
          <p:nvPr/>
        </p:nvSpPr>
        <p:spPr>
          <a:xfrm>
            <a:off x="6400976" y="888305"/>
            <a:ext cx="2130803" cy="16096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dirty="0"/>
              <a:t>Nettoyage :</a:t>
            </a:r>
            <a:br>
              <a:rPr lang="fr-FR" dirty="0"/>
            </a:br>
            <a:r>
              <a:rPr lang="fr-FR" dirty="0"/>
              <a:t>Type liens</a:t>
            </a:r>
            <a:br>
              <a:rPr lang="fr-FR" dirty="0"/>
            </a:br>
            <a:r>
              <a:rPr lang="fr-FR" dirty="0" err="1"/>
              <a:t>Liens</a:t>
            </a:r>
            <a:r>
              <a:rPr lang="fr-FR" dirty="0"/>
              <a:t> vers images</a:t>
            </a:r>
          </a:p>
          <a:p>
            <a:r>
              <a:rPr lang="fr-FR" dirty="0"/>
              <a:t>Etc…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789BA1C2-B543-4DB8-A9BA-2B5D4814A578}"/>
              </a:ext>
            </a:extLst>
          </p:cNvPr>
          <p:cNvSpPr txBox="1"/>
          <p:nvPr/>
        </p:nvSpPr>
        <p:spPr>
          <a:xfrm>
            <a:off x="8836755" y="1431507"/>
            <a:ext cx="7232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csv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2F40E00-6A3E-4D39-92D8-8B71ACA603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400" y="2785991"/>
            <a:ext cx="2895238" cy="300952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3F6207C3-AD5D-40AE-97DB-D4541EAB51B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39733" y="3385803"/>
            <a:ext cx="3041466" cy="1895067"/>
          </a:xfrm>
          <a:prstGeom prst="rect">
            <a:avLst/>
          </a:prstGeom>
        </p:spPr>
      </p:pic>
      <p:sp>
        <p:nvSpPr>
          <p:cNvPr id="10" name="Flèche : droite 9">
            <a:extLst>
              <a:ext uri="{FF2B5EF4-FFF2-40B4-BE49-F238E27FC236}">
                <a16:creationId xmlns:a16="http://schemas.microsoft.com/office/drawing/2014/main" id="{B02BD7D6-89D5-4B21-B725-F1ED59E93736}"/>
              </a:ext>
            </a:extLst>
          </p:cNvPr>
          <p:cNvSpPr/>
          <p:nvPr/>
        </p:nvSpPr>
        <p:spPr>
          <a:xfrm>
            <a:off x="3401235" y="4185889"/>
            <a:ext cx="989901" cy="2097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2B210C2-19C0-48E4-BB0E-71390BFA02A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68294" y="3401056"/>
            <a:ext cx="3041467" cy="1895068"/>
          </a:xfrm>
          <a:prstGeom prst="rect">
            <a:avLst/>
          </a:prstGeom>
        </p:spPr>
      </p:pic>
      <p:sp>
        <p:nvSpPr>
          <p:cNvPr id="14" name="Flèche : droite 13">
            <a:extLst>
              <a:ext uri="{FF2B5EF4-FFF2-40B4-BE49-F238E27FC236}">
                <a16:creationId xmlns:a16="http://schemas.microsoft.com/office/drawing/2014/main" id="{8A31B6FA-025F-444F-B225-15398377984F}"/>
              </a:ext>
            </a:extLst>
          </p:cNvPr>
          <p:cNvSpPr/>
          <p:nvPr/>
        </p:nvSpPr>
        <p:spPr>
          <a:xfrm>
            <a:off x="7541878" y="4185889"/>
            <a:ext cx="989901" cy="2097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8289686"/>
      </p:ext>
    </p:extLst>
  </p:cSld>
  <p:clrMapOvr>
    <a:masterClrMapping/>
  </p:clrMapOvr>
  <p:transition spd="med">
    <p:fade thruBlk="1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773;p53">
            <a:extLst>
              <a:ext uri="{FF2B5EF4-FFF2-40B4-BE49-F238E27FC236}">
                <a16:creationId xmlns:a16="http://schemas.microsoft.com/office/drawing/2014/main" id="{99D4F317-D8B8-4896-BD14-4FE2A3D6D97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38948" b="38949"/>
          <a:stretch/>
        </p:blipFill>
        <p:spPr>
          <a:xfrm>
            <a:off x="0" y="0"/>
            <a:ext cx="12192000" cy="738664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775;p53">
            <a:extLst>
              <a:ext uri="{FF2B5EF4-FFF2-40B4-BE49-F238E27FC236}">
                <a16:creationId xmlns:a16="http://schemas.microsoft.com/office/drawing/2014/main" id="{336A19FF-2D6D-48F4-A12F-6B06778F61EF}"/>
              </a:ext>
            </a:extLst>
          </p:cNvPr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2A2D3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4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Spatialisation</a:t>
            </a:r>
            <a:endParaRPr lang="en-US"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494168E-0969-4A42-9A38-B02A68B406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328" y="1514714"/>
            <a:ext cx="3228571" cy="3828571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690B67D1-03A4-4D31-A3CA-186D377F54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31979" y="1514714"/>
            <a:ext cx="2084223" cy="2100941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5FB4A737-0213-4533-8A17-D63138B8EFF5}"/>
              </a:ext>
            </a:extLst>
          </p:cNvPr>
          <p:cNvSpPr txBox="1"/>
          <p:nvPr/>
        </p:nvSpPr>
        <p:spPr>
          <a:xfrm>
            <a:off x="3751155" y="1266738"/>
            <a:ext cx="6815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17h30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61D6C06D-BB69-405B-8934-AC00CA70C08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5773" y="1744910"/>
            <a:ext cx="1684090" cy="168409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79D4882B-B01F-42E5-88CB-302C2DD9980A}"/>
              </a:ext>
            </a:extLst>
          </p:cNvPr>
          <p:cNvSpPr txBox="1"/>
          <p:nvPr/>
        </p:nvSpPr>
        <p:spPr>
          <a:xfrm>
            <a:off x="6166221" y="1266738"/>
            <a:ext cx="6815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18h40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F23621DB-0013-414F-A243-0CED270B088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79435" y="1744910"/>
            <a:ext cx="2422354" cy="1684090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E41146CD-E8FF-499B-BBDB-CDE721632401}"/>
              </a:ext>
            </a:extLst>
          </p:cNvPr>
          <p:cNvSpPr txBox="1"/>
          <p:nvPr/>
        </p:nvSpPr>
        <p:spPr>
          <a:xfrm>
            <a:off x="8079435" y="1266737"/>
            <a:ext cx="6815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19h40</a:t>
            </a:r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D41B89C4-FF78-41A9-AEA5-414602E8D65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51155" y="3863631"/>
            <a:ext cx="1906511" cy="1325461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903FC6A3-7816-441D-9035-454D6C8FAED8}"/>
              </a:ext>
            </a:extLst>
          </p:cNvPr>
          <p:cNvSpPr txBox="1"/>
          <p:nvPr/>
        </p:nvSpPr>
        <p:spPr>
          <a:xfrm>
            <a:off x="3751155" y="3615655"/>
            <a:ext cx="6815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21h30</a:t>
            </a:r>
          </a:p>
        </p:txBody>
      </p:sp>
    </p:spTree>
    <p:extLst>
      <p:ext uri="{BB962C8B-B14F-4D97-AF65-F5344CB8AC3E}">
        <p14:creationId xmlns:p14="http://schemas.microsoft.com/office/powerpoint/2010/main" val="23940284"/>
      </p:ext>
    </p:extLst>
  </p:cSld>
  <p:clrMapOvr>
    <a:masterClrMapping/>
  </p:clrMapOvr>
  <p:transition spd="med">
    <p:fade thruBlk="1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773;p53">
            <a:extLst>
              <a:ext uri="{FF2B5EF4-FFF2-40B4-BE49-F238E27FC236}">
                <a16:creationId xmlns:a16="http://schemas.microsoft.com/office/drawing/2014/main" id="{99D4F317-D8B8-4896-BD14-4FE2A3D6D97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38948" b="38949"/>
          <a:stretch/>
        </p:blipFill>
        <p:spPr>
          <a:xfrm>
            <a:off x="0" y="0"/>
            <a:ext cx="12192000" cy="738664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775;p53">
            <a:extLst>
              <a:ext uri="{FF2B5EF4-FFF2-40B4-BE49-F238E27FC236}">
                <a16:creationId xmlns:a16="http://schemas.microsoft.com/office/drawing/2014/main" id="{336A19FF-2D6D-48F4-A12F-6B06778F61EF}"/>
              </a:ext>
            </a:extLst>
          </p:cNvPr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2A2D3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4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Visualisation</a:t>
            </a:r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du </a:t>
            </a:r>
            <a:r>
              <a:rPr lang="en-US" sz="4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pagerank</a:t>
            </a:r>
            <a:endParaRPr lang="en-US"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21BC35F4-391B-40FC-9869-8B2A8AE0E3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942" y="1331154"/>
            <a:ext cx="5861058" cy="2192304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F8E2033A-40A2-4BEA-99D4-7A9A1CB90D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999" y="1331154"/>
            <a:ext cx="3238500" cy="181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2B6EBAAD-CC53-47F8-B2AF-748366496397}"/>
              </a:ext>
            </a:extLst>
          </p:cNvPr>
          <p:cNvSpPr txBox="1"/>
          <p:nvPr/>
        </p:nvSpPr>
        <p:spPr>
          <a:xfrm>
            <a:off x="234942" y="1023377"/>
            <a:ext cx="35269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Taille des nœuds en fonction du </a:t>
            </a:r>
            <a:r>
              <a:rPr lang="fr-FR" dirty="0" err="1"/>
              <a:t>pagerank</a:t>
            </a:r>
            <a:endParaRPr lang="fr-FR" dirty="0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3006C96E-264E-496D-A280-83901BCF2C87}"/>
              </a:ext>
            </a:extLst>
          </p:cNvPr>
          <p:cNvSpPr txBox="1"/>
          <p:nvPr/>
        </p:nvSpPr>
        <p:spPr>
          <a:xfrm>
            <a:off x="6724999" y="1023377"/>
            <a:ext cx="17860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Couleur des </a:t>
            </a:r>
            <a:r>
              <a:rPr lang="fr-FR" dirty="0" err="1"/>
              <a:t>noeuds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7799444"/>
      </p:ext>
    </p:extLst>
  </p:cSld>
  <p:clrMapOvr>
    <a:masterClrMapping/>
  </p:clrMapOvr>
  <p:transition spd="med">
    <p:fade thruBlk="1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773;p53">
            <a:extLst>
              <a:ext uri="{FF2B5EF4-FFF2-40B4-BE49-F238E27FC236}">
                <a16:creationId xmlns:a16="http://schemas.microsoft.com/office/drawing/2014/main" id="{99D4F317-D8B8-4896-BD14-4FE2A3D6D97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38948" b="38949"/>
          <a:stretch/>
        </p:blipFill>
        <p:spPr>
          <a:xfrm>
            <a:off x="0" y="0"/>
            <a:ext cx="12192000" cy="738664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775;p53">
            <a:extLst>
              <a:ext uri="{FF2B5EF4-FFF2-40B4-BE49-F238E27FC236}">
                <a16:creationId xmlns:a16="http://schemas.microsoft.com/office/drawing/2014/main" id="{336A19FF-2D6D-48F4-A12F-6B06778F61EF}"/>
              </a:ext>
            </a:extLst>
          </p:cNvPr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2A2D3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10h25 avec visualization de </a:t>
            </a:r>
            <a:r>
              <a:rPr lang="en-US" sz="4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pagerank</a:t>
            </a:r>
            <a:endParaRPr lang="en-US"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96DD381-9E5C-413F-AB36-241FA7A721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7006" y="738664"/>
            <a:ext cx="8237988" cy="556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627747"/>
      </p:ext>
    </p:extLst>
  </p:cSld>
  <p:clrMapOvr>
    <a:masterClrMapping/>
  </p:clrMapOvr>
  <p:transition spd="med"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91;p29">
            <a:extLst>
              <a:ext uri="{FF2B5EF4-FFF2-40B4-BE49-F238E27FC236}">
                <a16:creationId xmlns:a16="http://schemas.microsoft.com/office/drawing/2014/main" id="{0A6F3678-D903-44C7-9A61-3C8527BD9B39}"/>
              </a:ext>
            </a:extLst>
          </p:cNvPr>
          <p:cNvSpPr txBox="1"/>
          <p:nvPr/>
        </p:nvSpPr>
        <p:spPr>
          <a:xfrm>
            <a:off x="0" y="0"/>
            <a:ext cx="12192000" cy="1157681"/>
          </a:xfrm>
          <a:prstGeom prst="rect">
            <a:avLst/>
          </a:prstGeom>
          <a:solidFill>
            <a:srgbClr val="2A2D34">
              <a:alpha val="620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anose="020B0907030504020204" pitchFamily="34" charset="0"/>
                <a:ea typeface="Open Sans"/>
                <a:cs typeface="Open Sans"/>
                <a:sym typeface="Open Sans"/>
              </a:rPr>
              <a:t>Cas </a:t>
            </a:r>
            <a:r>
              <a:rPr lang="en-US" sz="8000" b="1" dirty="0" err="1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anose="020B0907030504020204" pitchFamily="34" charset="0"/>
                <a:ea typeface="Open Sans"/>
                <a:cs typeface="Open Sans"/>
                <a:sym typeface="Open Sans"/>
              </a:rPr>
              <a:t>d’étude</a:t>
            </a:r>
            <a:r>
              <a:rPr lang="en-US" sz="80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anose="020B0907030504020204" pitchFamily="34" charset="0"/>
                <a:ea typeface="Open Sans"/>
                <a:cs typeface="Open Sans"/>
                <a:sym typeface="Open Sans"/>
              </a:rPr>
              <a:t> Yann</a:t>
            </a:r>
            <a:endParaRPr sz="8000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ras Bold ITC" panose="020B0907030504020204" pitchFamily="34" charset="0"/>
              <a:ea typeface="Open Sans"/>
              <a:cs typeface="Open Sans"/>
              <a:sym typeface="Open Sans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01B774B-CA13-405D-8118-5B919762DE07}"/>
              </a:ext>
            </a:extLst>
          </p:cNvPr>
          <p:cNvSpPr txBox="1"/>
          <p:nvPr/>
        </p:nvSpPr>
        <p:spPr>
          <a:xfrm>
            <a:off x="295712" y="1572043"/>
            <a:ext cx="1167537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https://lejardindemagrandmere.com</a:t>
            </a:r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896 URL</a:t>
            </a:r>
          </a:p>
          <a:p>
            <a:endParaRPr lang="fr-FR" sz="18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fr-FR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L’autre ? 2540 URL</a:t>
            </a:r>
            <a:endParaRPr lang="fr-FR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2508281"/>
      </p:ext>
    </p:extLst>
  </p:cSld>
  <p:clrMapOvr>
    <a:masterClrMapping/>
  </p:clrMapOvr>
  <p:transition spd="med">
    <p:fade thruBlk="1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773;p53">
            <a:extLst>
              <a:ext uri="{FF2B5EF4-FFF2-40B4-BE49-F238E27FC236}">
                <a16:creationId xmlns:a16="http://schemas.microsoft.com/office/drawing/2014/main" id="{99D4F317-D8B8-4896-BD14-4FE2A3D6D97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38948" b="38949"/>
          <a:stretch/>
        </p:blipFill>
        <p:spPr>
          <a:xfrm>
            <a:off x="0" y="0"/>
            <a:ext cx="12192000" cy="738664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775;p53">
            <a:extLst>
              <a:ext uri="{FF2B5EF4-FFF2-40B4-BE49-F238E27FC236}">
                <a16:creationId xmlns:a16="http://schemas.microsoft.com/office/drawing/2014/main" id="{336A19FF-2D6D-48F4-A12F-6B06778F61EF}"/>
              </a:ext>
            </a:extLst>
          </p:cNvPr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2A2D3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Conclusion</a:t>
            </a:r>
            <a:endParaRPr lang="en-US"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1515F32-A6A9-4ADF-BED9-7CA24541741F}"/>
              </a:ext>
            </a:extLst>
          </p:cNvPr>
          <p:cNvSpPr/>
          <p:nvPr/>
        </p:nvSpPr>
        <p:spPr>
          <a:xfrm>
            <a:off x="3646451" y="5816977"/>
            <a:ext cx="489909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hlinkClick r:id="rId4"/>
              </a:rPr>
              <a:t>https://www.seomix.fr/pourquoi-comment-utiliser-gephi-seo/</a:t>
            </a:r>
            <a:endParaRPr lang="fr-FR" dirty="0"/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91EE3FB0-EC46-4F9A-9FEE-13D9197211E4}"/>
              </a:ext>
            </a:extLst>
          </p:cNvPr>
          <p:cNvGraphicFramePr>
            <a:graphicFrameLocks noGrp="1"/>
          </p:cNvGraphicFramePr>
          <p:nvPr/>
        </p:nvGraphicFramePr>
        <p:xfrm>
          <a:off x="2032000" y="1575343"/>
          <a:ext cx="8128000" cy="1315720"/>
        </p:xfrm>
        <a:graphic>
          <a:graphicData uri="http://schemas.openxmlformats.org/drawingml/2006/table">
            <a:tbl>
              <a:tblPr firstRow="1" bandRow="1">
                <a:tableStyleId>{5A30C66A-7F71-47AE-9169-E7B83F084FDF}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1748651272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7966346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Avantages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Inconvénients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15619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Gratuité</a:t>
                      </a:r>
                    </a:p>
                    <a:p>
                      <a:r>
                        <a:rPr lang="fr-FR" dirty="0"/>
                        <a:t>Flexibilité</a:t>
                      </a:r>
                    </a:p>
                    <a:p>
                      <a:r>
                        <a:rPr lang="fr-FR" dirty="0"/>
                        <a:t>Personnalisation des datas affichées</a:t>
                      </a:r>
                    </a:p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Niveau de technicité</a:t>
                      </a:r>
                    </a:p>
                    <a:p>
                      <a:r>
                        <a:rPr lang="fr-FR" dirty="0"/>
                        <a:t>Chronophage</a:t>
                      </a:r>
                    </a:p>
                    <a:p>
                      <a:r>
                        <a:rPr lang="fr-FR" dirty="0"/>
                        <a:t>Ressources</a:t>
                      </a:r>
                    </a:p>
                    <a:p>
                      <a:r>
                        <a:rPr lang="fr-FR" dirty="0"/>
                        <a:t>Lisibilité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28062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548625"/>
      </p:ext>
    </p:extLst>
  </p:cSld>
  <p:clrMapOvr>
    <a:masterClrMapping/>
  </p:clrMapOvr>
  <p:transition spd="med">
    <p:fade thruBlk="1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ocon SÃ©mantique">
            <a:extLst>
              <a:ext uri="{FF2B5EF4-FFF2-40B4-BE49-F238E27FC236}">
                <a16:creationId xmlns:a16="http://schemas.microsoft.com/office/drawing/2014/main" id="{4B8650C7-9277-4579-868F-84279812AF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40" y="998503"/>
            <a:ext cx="2752463" cy="440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" name="Google Shape;127;p20"/>
          <p:cNvPicPr preferRelativeResize="0"/>
          <p:nvPr/>
        </p:nvPicPr>
        <p:blipFill rotWithShape="1">
          <a:blip r:embed="rId4">
            <a:alphaModFix amt="0"/>
          </a:blip>
          <a:srcRect l="17313" r="17312"/>
          <a:stretch/>
        </p:blipFill>
        <p:spPr>
          <a:xfrm>
            <a:off x="4664278" y="0"/>
            <a:ext cx="7527721" cy="6390042"/>
          </a:xfrm>
          <a:prstGeom prst="rect">
            <a:avLst/>
          </a:prstGeom>
          <a:solidFill>
            <a:srgbClr val="2A2D34"/>
          </a:solidFill>
          <a:ln>
            <a:noFill/>
          </a:ln>
        </p:spPr>
      </p:pic>
      <p:grpSp>
        <p:nvGrpSpPr>
          <p:cNvPr id="128" name="Google Shape;128;p20"/>
          <p:cNvGrpSpPr/>
          <p:nvPr/>
        </p:nvGrpSpPr>
        <p:grpSpPr>
          <a:xfrm>
            <a:off x="427840" y="2208184"/>
            <a:ext cx="3961556" cy="3210919"/>
            <a:chOff x="427840" y="2208184"/>
            <a:chExt cx="3961556" cy="3210919"/>
          </a:xfrm>
        </p:grpSpPr>
        <p:sp>
          <p:nvSpPr>
            <p:cNvPr id="129" name="Google Shape;129;p20"/>
            <p:cNvSpPr txBox="1"/>
            <p:nvPr/>
          </p:nvSpPr>
          <p:spPr>
            <a:xfrm>
              <a:off x="427840" y="2208184"/>
              <a:ext cx="3961556" cy="7694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0" b="1" dirty="0">
                  <a:solidFill>
                    <a:schemeClr val="dk2"/>
                  </a:solidFill>
                  <a:latin typeface="Open Sans"/>
                  <a:ea typeface="Open Sans"/>
                  <a:cs typeface="Open Sans"/>
                  <a:sym typeface="Open Sans"/>
                </a:rPr>
                <a:t>Cocon.se</a:t>
              </a:r>
              <a:endParaRPr sz="4000" dirty="0">
                <a:solidFill>
                  <a:srgbClr val="8B90A2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30" name="Google Shape;130;p20"/>
            <p:cNvSpPr txBox="1"/>
            <p:nvPr/>
          </p:nvSpPr>
          <p:spPr>
            <a:xfrm>
              <a:off x="461395" y="3549360"/>
              <a:ext cx="3355596" cy="186974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228600" marR="0" lvl="0" indent="-22860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AutoNum type="arabicPeriod"/>
              </a:pPr>
              <a:r>
                <a:rPr lang="en-US" sz="1100" dirty="0">
                  <a:solidFill>
                    <a:schemeClr val="dk2"/>
                  </a:solidFill>
                  <a:latin typeface="Open Sans"/>
                  <a:ea typeface="Open Sans"/>
                  <a:cs typeface="Open Sans"/>
                  <a:sym typeface="Open Sans"/>
                </a:rPr>
                <a:t>Crawl</a:t>
              </a:r>
            </a:p>
            <a:p>
              <a:pPr marL="228600" marR="0" lvl="0" indent="-22860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AutoNum type="arabicPeriod"/>
              </a:pPr>
              <a:r>
                <a:rPr lang="en-US" sz="1100" dirty="0" err="1">
                  <a:solidFill>
                    <a:schemeClr val="dk2"/>
                  </a:solidFill>
                  <a:latin typeface="Open Sans"/>
                  <a:ea typeface="Open Sans"/>
                  <a:cs typeface="Open Sans"/>
                  <a:sym typeface="Open Sans"/>
                </a:rPr>
                <a:t>Visualisation</a:t>
              </a:r>
              <a:endParaRPr sz="1100" dirty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31" name="Google Shape;131;p20"/>
            <p:cNvSpPr txBox="1"/>
            <p:nvPr/>
          </p:nvSpPr>
          <p:spPr>
            <a:xfrm>
              <a:off x="461396" y="2871255"/>
              <a:ext cx="3867324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dirty="0">
                  <a:solidFill>
                    <a:schemeClr val="dk2"/>
                  </a:solidFill>
                  <a:latin typeface="Open Sans"/>
                  <a:ea typeface="Open Sans"/>
                  <a:cs typeface="Open Sans"/>
                  <a:sym typeface="Open Sans"/>
                </a:rPr>
                <a:t>La Rolls !</a:t>
              </a:r>
              <a:endParaRPr sz="1800" dirty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32" name="Google Shape;132;p20"/>
            <p:cNvSpPr/>
            <p:nvPr/>
          </p:nvSpPr>
          <p:spPr>
            <a:xfrm>
              <a:off x="557700" y="3373286"/>
              <a:ext cx="512064" cy="274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2050" name="Picture 2" descr="gratuit - Sites internet, blog, e-commerce gratuit ?">
            <a:extLst>
              <a:ext uri="{FF2B5EF4-FFF2-40B4-BE49-F238E27FC236}">
                <a16:creationId xmlns:a16="http://schemas.microsoft.com/office/drawing/2014/main" id="{EF195E1A-D7C4-41D1-A302-6DDB63FE69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9750" y="732828"/>
            <a:ext cx="1954528" cy="1013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369777AA-731D-4EC4-B0B1-3C704DC975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52313" y="604891"/>
            <a:ext cx="1269402" cy="1269402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472789DA-3E85-435D-A043-DF5DCDC299A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42424" y="480735"/>
            <a:ext cx="6971428" cy="54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79169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Résultat de recherche d'images pour &quot;atelier&quot;">
            <a:extLst>
              <a:ext uri="{FF2B5EF4-FFF2-40B4-BE49-F238E27FC236}">
                <a16:creationId xmlns:a16="http://schemas.microsoft.com/office/drawing/2014/main" id="{112C55BE-1718-4570-B6D8-B033C51202A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17" b="21101"/>
          <a:stretch/>
        </p:blipFill>
        <p:spPr bwMode="auto">
          <a:xfrm>
            <a:off x="0" y="-1690585"/>
            <a:ext cx="12192000" cy="807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Google Shape;291;p29">
            <a:extLst>
              <a:ext uri="{FF2B5EF4-FFF2-40B4-BE49-F238E27FC236}">
                <a16:creationId xmlns:a16="http://schemas.microsoft.com/office/drawing/2014/main" id="{0A6F3678-D903-44C7-9A61-3C8527BD9B39}"/>
              </a:ext>
            </a:extLst>
          </p:cNvPr>
          <p:cNvSpPr txBox="1"/>
          <p:nvPr/>
        </p:nvSpPr>
        <p:spPr>
          <a:xfrm>
            <a:off x="0" y="2089391"/>
            <a:ext cx="12192000" cy="2679218"/>
          </a:xfrm>
          <a:prstGeom prst="rect">
            <a:avLst/>
          </a:prstGeom>
          <a:solidFill>
            <a:srgbClr val="2A2D34">
              <a:alpha val="620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anose="020B0907030504020204" pitchFamily="34" charset="0"/>
                <a:ea typeface="Open Sans"/>
                <a:cs typeface="Open Sans"/>
                <a:sym typeface="Open Sans"/>
              </a:rPr>
              <a:t>Atelier Cocon.se</a:t>
            </a:r>
            <a:endParaRPr sz="8000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ras Bold ITC" panose="020B0907030504020204" pitchFamily="34" charset="0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674361394"/>
      </p:ext>
    </p:extLst>
  </p:cSld>
  <p:clrMapOvr>
    <a:masterClrMapping/>
  </p:clrMapOvr>
  <p:transition spd="med">
    <p:fade thruBlk="1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oogle Shape;127;p20"/>
          <p:cNvPicPr preferRelativeResize="0"/>
          <p:nvPr/>
        </p:nvPicPr>
        <p:blipFill rotWithShape="1">
          <a:blip r:embed="rId3">
            <a:alphaModFix amt="0"/>
          </a:blip>
          <a:srcRect l="17313" r="17312"/>
          <a:stretch/>
        </p:blipFill>
        <p:spPr>
          <a:xfrm>
            <a:off x="4664278" y="0"/>
            <a:ext cx="7527721" cy="6390042"/>
          </a:xfrm>
          <a:prstGeom prst="rect">
            <a:avLst/>
          </a:prstGeom>
          <a:solidFill>
            <a:srgbClr val="2A2D34"/>
          </a:solidFill>
          <a:ln>
            <a:noFill/>
          </a:ln>
        </p:spPr>
      </p:pic>
      <p:grpSp>
        <p:nvGrpSpPr>
          <p:cNvPr id="128" name="Google Shape;128;p20"/>
          <p:cNvGrpSpPr/>
          <p:nvPr/>
        </p:nvGrpSpPr>
        <p:grpSpPr>
          <a:xfrm>
            <a:off x="427840" y="2208184"/>
            <a:ext cx="3961556" cy="3210919"/>
            <a:chOff x="427840" y="2208184"/>
            <a:chExt cx="3961556" cy="3210919"/>
          </a:xfrm>
        </p:grpSpPr>
        <p:sp>
          <p:nvSpPr>
            <p:cNvPr id="129" name="Google Shape;129;p20"/>
            <p:cNvSpPr txBox="1"/>
            <p:nvPr/>
          </p:nvSpPr>
          <p:spPr>
            <a:xfrm>
              <a:off x="427840" y="2208184"/>
              <a:ext cx="3961556" cy="7694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0" b="1" dirty="0">
                  <a:solidFill>
                    <a:schemeClr val="dk2"/>
                  </a:solidFill>
                  <a:latin typeface="Open Sans"/>
                  <a:ea typeface="Open Sans"/>
                  <a:cs typeface="Open Sans"/>
                  <a:sym typeface="Open Sans"/>
                </a:rPr>
                <a:t>SEOLYZER</a:t>
              </a:r>
              <a:endParaRPr sz="4000" dirty="0">
                <a:solidFill>
                  <a:srgbClr val="8B90A2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30" name="Google Shape;130;p20"/>
            <p:cNvSpPr txBox="1"/>
            <p:nvPr/>
          </p:nvSpPr>
          <p:spPr>
            <a:xfrm>
              <a:off x="461395" y="3549360"/>
              <a:ext cx="3355596" cy="186974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228600" marR="0" lvl="0" indent="-22860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AutoNum type="arabicPeriod"/>
              </a:pPr>
              <a:r>
                <a:rPr lang="en-US" sz="1100" dirty="0">
                  <a:solidFill>
                    <a:schemeClr val="dk2"/>
                  </a:solidFill>
                  <a:latin typeface="Open Sans"/>
                  <a:ea typeface="Open Sans"/>
                  <a:cs typeface="Open Sans"/>
                  <a:sym typeface="Open Sans"/>
                </a:rPr>
                <a:t>Crawl</a:t>
              </a:r>
            </a:p>
            <a:p>
              <a:pPr marL="228600" marR="0" lvl="0" indent="-22860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AutoNum type="arabicPeriod"/>
              </a:pPr>
              <a:r>
                <a:rPr lang="en-US" sz="1100" dirty="0" err="1">
                  <a:solidFill>
                    <a:schemeClr val="dk2"/>
                  </a:solidFill>
                  <a:latin typeface="Open Sans"/>
                  <a:ea typeface="Open Sans"/>
                  <a:cs typeface="Open Sans"/>
                  <a:sym typeface="Open Sans"/>
                </a:rPr>
                <a:t>Visualisation</a:t>
              </a:r>
              <a:endParaRPr sz="1100" dirty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31" name="Google Shape;131;p20"/>
            <p:cNvSpPr txBox="1"/>
            <p:nvPr/>
          </p:nvSpPr>
          <p:spPr>
            <a:xfrm>
              <a:off x="461396" y="2871255"/>
              <a:ext cx="3867324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dirty="0">
                  <a:solidFill>
                    <a:schemeClr val="dk2"/>
                  </a:solidFill>
                  <a:latin typeface="Open Sans"/>
                  <a:ea typeface="Open Sans"/>
                  <a:cs typeface="Open Sans"/>
                  <a:sym typeface="Open Sans"/>
                </a:rPr>
                <a:t>La future Rolls !?</a:t>
              </a:r>
              <a:endParaRPr sz="1800" dirty="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32" name="Google Shape;132;p20"/>
            <p:cNvSpPr/>
            <p:nvPr/>
          </p:nvSpPr>
          <p:spPr>
            <a:xfrm>
              <a:off x="557700" y="3373286"/>
              <a:ext cx="512064" cy="274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2050" name="Picture 2" descr="gratuit - Sites internet, blog, e-commerce gratuit ?">
            <a:extLst>
              <a:ext uri="{FF2B5EF4-FFF2-40B4-BE49-F238E27FC236}">
                <a16:creationId xmlns:a16="http://schemas.microsoft.com/office/drawing/2014/main" id="{EF195E1A-D7C4-41D1-A302-6DDB63FE69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9750" y="732828"/>
            <a:ext cx="1954528" cy="1013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369777AA-731D-4EC4-B0B1-3C704DC975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52313" y="604891"/>
            <a:ext cx="1269402" cy="1269402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DA70E193-D95A-42DD-9D86-E2A877780CD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7700" y="879016"/>
            <a:ext cx="1695238" cy="552381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7B8FAE43-7E8C-482F-8801-241CC872005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99677" y="400415"/>
            <a:ext cx="5456921" cy="5680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7120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Mignon, Moi, moche et mÃ©chant. Personnages attachants du dessin animÃ©. Ils ont une apparence trÃ¨s peu humaine et ont l'air trÃ¨s vivant.">
            <a:extLst>
              <a:ext uri="{FF2B5EF4-FFF2-40B4-BE49-F238E27FC236}">
                <a16:creationId xmlns:a16="http://schemas.microsoft.com/office/drawing/2014/main" id="{999284A0-2D84-4951-BE47-8FFBECE7BB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03"/>
          <a:stretch/>
        </p:blipFill>
        <p:spPr bwMode="auto">
          <a:xfrm>
            <a:off x="-424873" y="2493817"/>
            <a:ext cx="4235151" cy="3879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Google Shape;291;p29">
            <a:extLst>
              <a:ext uri="{FF2B5EF4-FFF2-40B4-BE49-F238E27FC236}">
                <a16:creationId xmlns:a16="http://schemas.microsoft.com/office/drawing/2014/main" id="{0A6F3678-D903-44C7-9A61-3C8527BD9B39}"/>
              </a:ext>
            </a:extLst>
          </p:cNvPr>
          <p:cNvSpPr txBox="1"/>
          <p:nvPr/>
        </p:nvSpPr>
        <p:spPr>
          <a:xfrm>
            <a:off x="0" y="314379"/>
            <a:ext cx="12192000" cy="1535936"/>
          </a:xfrm>
          <a:prstGeom prst="rect">
            <a:avLst/>
          </a:prstGeom>
          <a:solidFill>
            <a:srgbClr val="2A2D34">
              <a:alpha val="620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anose="020B0907030504020204" pitchFamily="34" charset="0"/>
                <a:ea typeface="Open Sans"/>
                <a:cs typeface="Open Sans"/>
                <a:sym typeface="Open Sans"/>
              </a:rPr>
              <a:t>Vos </a:t>
            </a:r>
            <a:r>
              <a:rPr lang="en-US" sz="8000" b="1" dirty="0" err="1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anose="020B0907030504020204" pitchFamily="34" charset="0"/>
                <a:ea typeface="Open Sans"/>
                <a:cs typeface="Open Sans"/>
                <a:sym typeface="Open Sans"/>
              </a:rPr>
              <a:t>cas</a:t>
            </a:r>
            <a:r>
              <a:rPr lang="en-US" sz="80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anose="020B0907030504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en-US" sz="8000" b="1" dirty="0" err="1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anose="020B0907030504020204" pitchFamily="34" charset="0"/>
                <a:ea typeface="Open Sans"/>
                <a:cs typeface="Open Sans"/>
                <a:sym typeface="Open Sans"/>
              </a:rPr>
              <a:t>en</a:t>
            </a:r>
            <a:r>
              <a:rPr lang="en-US" sz="80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anose="020B0907030504020204" pitchFamily="34" charset="0"/>
                <a:ea typeface="Open Sans"/>
                <a:cs typeface="Open Sans"/>
                <a:sym typeface="Open Sans"/>
              </a:rPr>
              <a:t> questions</a:t>
            </a:r>
            <a:endParaRPr sz="8000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ras Bold ITC" panose="020B0907030504020204" pitchFamily="34" charset="0"/>
              <a:ea typeface="Open Sans"/>
              <a:cs typeface="Open Sans"/>
              <a:sym typeface="Open Sans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5C457981-84CA-4796-92C1-6FE35C87A2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8193" y="4032164"/>
            <a:ext cx="1951043" cy="1951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Résultat de recherche d'images pour &quot;laboratoire&quot;">
            <a:extLst>
              <a:ext uri="{FF2B5EF4-FFF2-40B4-BE49-F238E27FC236}">
                <a16:creationId xmlns:a16="http://schemas.microsoft.com/office/drawing/2014/main" id="{EA3A9602-F29B-4034-AF5F-59692AC7A7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0323" y="2565449"/>
            <a:ext cx="7741677" cy="3807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1912675"/>
      </p:ext>
    </p:extLst>
  </p:cSld>
  <p:clrMapOvr>
    <a:masterClrMapping/>
  </p:clrMapOvr>
  <p:transition spd="med">
    <p:fade thruBlk="1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773;p53">
            <a:extLst>
              <a:ext uri="{FF2B5EF4-FFF2-40B4-BE49-F238E27FC236}">
                <a16:creationId xmlns:a16="http://schemas.microsoft.com/office/drawing/2014/main" id="{99D4F317-D8B8-4896-BD14-4FE2A3D6D97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38948" b="38949"/>
          <a:stretch/>
        </p:blipFill>
        <p:spPr>
          <a:xfrm>
            <a:off x="0" y="0"/>
            <a:ext cx="12192000" cy="738664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775;p53">
            <a:extLst>
              <a:ext uri="{FF2B5EF4-FFF2-40B4-BE49-F238E27FC236}">
                <a16:creationId xmlns:a16="http://schemas.microsoft.com/office/drawing/2014/main" id="{336A19FF-2D6D-48F4-A12F-6B06778F61EF}"/>
              </a:ext>
            </a:extLst>
          </p:cNvPr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2A2D3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Technique </a:t>
            </a:r>
            <a:r>
              <a:rPr lang="en-US" sz="4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d’obfuscation</a:t>
            </a:r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4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conseillée</a:t>
            </a:r>
            <a:endParaRPr lang="en-US"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8481E91-5592-41FA-B3C0-23A1676E5498}"/>
              </a:ext>
            </a:extLst>
          </p:cNvPr>
          <p:cNvSpPr/>
          <p:nvPr/>
        </p:nvSpPr>
        <p:spPr>
          <a:xfrm>
            <a:off x="147020" y="5903891"/>
            <a:ext cx="1189795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/>
              <a:t>NB : L’utilisation de l’élément &lt;</a:t>
            </a:r>
            <a:r>
              <a:rPr lang="fr-FR" dirty="0" err="1"/>
              <a:t>button</a:t>
            </a:r>
            <a:r>
              <a:rPr lang="fr-FR" dirty="0"/>
              <a:t>&gt; est importante, la même chose avec des &lt;a&gt; ou des &lt;</a:t>
            </a:r>
            <a:r>
              <a:rPr lang="fr-FR" dirty="0" err="1"/>
              <a:t>span</a:t>
            </a:r>
            <a:r>
              <a:rPr lang="fr-FR" dirty="0"/>
              <a:t>&gt; ne fonctionne pas de la même manière.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10514D7-D7FF-4DA9-86CF-D47AEA6614BC}"/>
              </a:ext>
            </a:extLst>
          </p:cNvPr>
          <p:cNvSpPr/>
          <p:nvPr/>
        </p:nvSpPr>
        <p:spPr>
          <a:xfrm>
            <a:off x="0" y="1904804"/>
            <a:ext cx="12191999" cy="400110"/>
          </a:xfrm>
          <a:prstGeom prst="rect">
            <a:avLst/>
          </a:prstGeom>
          <a:solidFill>
            <a:srgbClr val="2A2D34"/>
          </a:solidFill>
        </p:spPr>
        <p:txBody>
          <a:bodyPr wrap="square">
            <a:spAutoFit/>
          </a:bodyPr>
          <a:lstStyle/>
          <a:p>
            <a:pPr algn="ctr"/>
            <a:r>
              <a:rPr lang="fr-FR" sz="20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&lt;a href="http://www.example.fr/contact/"&gt;CONTACTEZ NOUS&lt;/a&gt;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E6A6885-8F4F-4A98-A035-DAC62E35119B}"/>
              </a:ext>
            </a:extLst>
          </p:cNvPr>
          <p:cNvSpPr/>
          <p:nvPr/>
        </p:nvSpPr>
        <p:spPr>
          <a:xfrm>
            <a:off x="0" y="3698737"/>
            <a:ext cx="12191999" cy="338554"/>
          </a:xfrm>
          <a:prstGeom prst="rect">
            <a:avLst/>
          </a:prstGeom>
          <a:solidFill>
            <a:srgbClr val="2A2D34"/>
          </a:solidFill>
        </p:spPr>
        <p:txBody>
          <a:bodyPr wrap="square">
            <a:spAutoFit/>
          </a:bodyPr>
          <a:lstStyle/>
          <a:p>
            <a:pPr algn="ctr"/>
            <a:r>
              <a:rPr lang="fr-FR" sz="16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&lt;</a:t>
            </a:r>
            <a:r>
              <a:rPr lang="fr-FR" sz="1600" b="1" dirty="0" err="1">
                <a:solidFill>
                  <a:srgbClr val="92D050"/>
                </a:solidFill>
                <a:latin typeface="Lucida Console" panose="020B0609040504020204" pitchFamily="49" charset="0"/>
              </a:rPr>
              <a:t>button</a:t>
            </a:r>
            <a:r>
              <a:rPr lang="fr-FR" sz="16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 </a:t>
            </a:r>
            <a:r>
              <a:rPr lang="fr-FR" sz="1600" b="1" dirty="0" err="1">
                <a:solidFill>
                  <a:srgbClr val="92D050"/>
                </a:solidFill>
                <a:latin typeface="Lucida Console" panose="020B0609040504020204" pitchFamily="49" charset="0"/>
              </a:rPr>
              <a:t>onclick</a:t>
            </a:r>
            <a:r>
              <a:rPr lang="fr-FR" sz="16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="</a:t>
            </a:r>
            <a:r>
              <a:rPr lang="fr-FR" sz="1600" b="1" dirty="0" err="1">
                <a:solidFill>
                  <a:srgbClr val="92D050"/>
                </a:solidFill>
                <a:latin typeface="Lucida Console" panose="020B0609040504020204" pitchFamily="49" charset="0"/>
              </a:rPr>
              <a:t>location.href</a:t>
            </a:r>
            <a:r>
              <a:rPr lang="fr-FR" sz="16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='http://www.example.fr/contact/'"&gt;CONTACTEZ NOUS&lt;/</a:t>
            </a:r>
            <a:r>
              <a:rPr lang="fr-FR" sz="1600" b="1" dirty="0" err="1">
                <a:solidFill>
                  <a:srgbClr val="92D050"/>
                </a:solidFill>
                <a:latin typeface="Lucida Console" panose="020B0609040504020204" pitchFamily="49" charset="0"/>
              </a:rPr>
              <a:t>button</a:t>
            </a:r>
            <a:r>
              <a:rPr lang="fr-FR" sz="16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&gt;</a:t>
            </a:r>
          </a:p>
        </p:txBody>
      </p:sp>
      <p:sp>
        <p:nvSpPr>
          <p:cNvPr id="4" name="Flèche : bas 3">
            <a:extLst>
              <a:ext uri="{FF2B5EF4-FFF2-40B4-BE49-F238E27FC236}">
                <a16:creationId xmlns:a16="http://schemas.microsoft.com/office/drawing/2014/main" id="{7AADACB5-DA29-4F1B-B5EC-BBD739D6D57D}"/>
              </a:ext>
            </a:extLst>
          </p:cNvPr>
          <p:cNvSpPr/>
          <p:nvPr/>
        </p:nvSpPr>
        <p:spPr>
          <a:xfrm>
            <a:off x="5256902" y="2566874"/>
            <a:ext cx="1678193" cy="9041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8760744"/>
      </p:ext>
    </p:extLst>
  </p:cSld>
  <p:clrMapOvr>
    <a:masterClrMapping/>
  </p:clrMapOvr>
  <p:transition spd="med">
    <p:fade thruBlk="1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espicable Me 3 Minions Plush Assorted - Dave, Stuart, Carl, Tim, Mel &amp; Jerry in CDU">
            <a:extLst>
              <a:ext uri="{FF2B5EF4-FFF2-40B4-BE49-F238E27FC236}">
                <a16:creationId xmlns:a16="http://schemas.microsoft.com/office/drawing/2014/main" id="{B3B9DDCF-F40C-44A0-B019-19C8BE09F7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633413"/>
            <a:ext cx="8953500" cy="5591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Google Shape;775;p53">
            <a:extLst>
              <a:ext uri="{FF2B5EF4-FFF2-40B4-BE49-F238E27FC236}">
                <a16:creationId xmlns:a16="http://schemas.microsoft.com/office/drawing/2014/main" id="{E8F06809-3C51-4589-8E7E-DAB5CBC2213C}"/>
              </a:ext>
            </a:extLst>
          </p:cNvPr>
          <p:cNvSpPr txBox="1"/>
          <p:nvPr/>
        </p:nvSpPr>
        <p:spPr>
          <a:xfrm>
            <a:off x="0" y="19217"/>
            <a:ext cx="12192000" cy="738664"/>
          </a:xfrm>
          <a:prstGeom prst="rect">
            <a:avLst/>
          </a:prstGeom>
          <a:solidFill>
            <a:srgbClr val="2A2D3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D’autres questions ?</a:t>
            </a:r>
            <a:endParaRPr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432536943"/>
      </p:ext>
    </p:extLst>
  </p:cSld>
  <p:clrMapOvr>
    <a:masterClrMapping/>
  </p:clrMapOvr>
  <p:transition spd="med">
    <p:fade thruBlk="1"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Résultat de recherche d'images pour &quot;hubble&quot;">
            <a:extLst>
              <a:ext uri="{FF2B5EF4-FFF2-40B4-BE49-F238E27FC236}">
                <a16:creationId xmlns:a16="http://schemas.microsoft.com/office/drawing/2014/main" id="{07BF0CF3-8B29-4365-B10A-8E865D36B7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81395"/>
            <a:ext cx="12192000" cy="6856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Google Shape;291;p29">
            <a:extLst>
              <a:ext uri="{FF2B5EF4-FFF2-40B4-BE49-F238E27FC236}">
                <a16:creationId xmlns:a16="http://schemas.microsoft.com/office/drawing/2014/main" id="{0A6F3678-D903-44C7-9A61-3C8527BD9B39}"/>
              </a:ext>
            </a:extLst>
          </p:cNvPr>
          <p:cNvSpPr txBox="1"/>
          <p:nvPr/>
        </p:nvSpPr>
        <p:spPr>
          <a:xfrm>
            <a:off x="0" y="314378"/>
            <a:ext cx="12192000" cy="2511457"/>
          </a:xfrm>
          <a:prstGeom prst="rect">
            <a:avLst/>
          </a:prstGeom>
          <a:solidFill>
            <a:srgbClr val="2A2D34">
              <a:alpha val="620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anose="020B0907030504020204" pitchFamily="34" charset="0"/>
                <a:ea typeface="Open Sans"/>
                <a:cs typeface="Open Sans"/>
                <a:sym typeface="Open Sans"/>
              </a:rPr>
              <a:t>Plus de questions !? 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anose="020B0907030504020204" pitchFamily="34" charset="0"/>
                <a:ea typeface="Open Sans"/>
                <a:cs typeface="Open Sans"/>
                <a:sym typeface="Open Sans"/>
              </a:rPr>
              <a:t>On </a:t>
            </a:r>
            <a:r>
              <a:rPr lang="en-US" sz="8000" b="1" dirty="0" err="1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anose="020B0907030504020204" pitchFamily="34" charset="0"/>
                <a:ea typeface="Open Sans"/>
                <a:cs typeface="Open Sans"/>
                <a:sym typeface="Open Sans"/>
              </a:rPr>
              <a:t>va</a:t>
            </a:r>
            <a:r>
              <a:rPr lang="en-US" sz="80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anose="020B0907030504020204" pitchFamily="34" charset="0"/>
                <a:ea typeface="Open Sans"/>
                <a:cs typeface="Open Sans"/>
                <a:sym typeface="Open Sans"/>
              </a:rPr>
              <a:t> plus loin !?</a:t>
            </a:r>
            <a:endParaRPr sz="8000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ras Bold ITC" panose="020B0907030504020204" pitchFamily="34" charset="0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2477364771"/>
      </p:ext>
    </p:extLst>
  </p:cSld>
  <p:clrMapOvr>
    <a:masterClrMapping/>
  </p:clrMapOvr>
  <p:transition spd="med">
    <p:fade thruBlk="1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8CCEDC9-D414-4C98-B777-C9B88E8785AA}"/>
              </a:ext>
            </a:extLst>
          </p:cNvPr>
          <p:cNvSpPr/>
          <p:nvPr/>
        </p:nvSpPr>
        <p:spPr>
          <a:xfrm>
            <a:off x="0" y="2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070603">
                  <a:tint val="66000"/>
                  <a:satMod val="160000"/>
                </a:srgbClr>
              </a:gs>
              <a:gs pos="50000">
                <a:srgbClr val="070603">
                  <a:tint val="44500"/>
                  <a:satMod val="160000"/>
                </a:srgbClr>
              </a:gs>
              <a:gs pos="100000">
                <a:srgbClr val="070603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rgbClr val="0706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/>
          </a:p>
        </p:txBody>
      </p:sp>
      <p:pic>
        <p:nvPicPr>
          <p:cNvPr id="1026" name="Picture 2" descr="[Reportage] Dans les coulisses du Black Friday chez Sarenza">
            <a:extLst>
              <a:ext uri="{FF2B5EF4-FFF2-40B4-BE49-F238E27FC236}">
                <a16:creationId xmlns:a16="http://schemas.microsoft.com/office/drawing/2014/main" id="{1A781263-5FD6-4082-A63A-1DA3168024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5630" y="-67800"/>
            <a:ext cx="9691844" cy="692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6CD817C4-BDA5-49E3-84CB-7A5104B764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39" y="-3"/>
            <a:ext cx="12192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B95BD44-0C01-4012-9383-2B705664DAA9}"/>
              </a:ext>
            </a:extLst>
          </p:cNvPr>
          <p:cNvSpPr/>
          <p:nvPr/>
        </p:nvSpPr>
        <p:spPr>
          <a:xfrm>
            <a:off x="435838" y="256373"/>
            <a:ext cx="2854295" cy="1076771"/>
          </a:xfrm>
          <a:prstGeom prst="rect">
            <a:avLst/>
          </a:prstGeom>
          <a:solidFill>
            <a:srgbClr val="141414"/>
          </a:solidFill>
          <a:ln>
            <a:solidFill>
              <a:srgbClr val="1414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fr-FR" sz="1400" dirty="0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92A94AFF-D19E-49F2-9B01-E0866C065CD4}"/>
              </a:ext>
            </a:extLst>
          </p:cNvPr>
          <p:cNvSpPr txBox="1"/>
          <p:nvPr/>
        </p:nvSpPr>
        <p:spPr>
          <a:xfrm>
            <a:off x="3972503" y="1025809"/>
            <a:ext cx="3394284" cy="3139321"/>
          </a:xfrm>
          <a:prstGeom prst="rect">
            <a:avLst/>
          </a:prstGeom>
          <a:solidFill>
            <a:srgbClr val="F37220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fr-FR" sz="6600" b="1" dirty="0">
                <a:solidFill>
                  <a:schemeClr val="bg1"/>
                </a:solidFill>
                <a:latin typeface="Bebas Neue Bold" panose="020B0606020202050201" pitchFamily="34" charset="0"/>
                <a:ea typeface="Roboto" panose="02000000000000000000" pitchFamily="2" charset="0"/>
              </a:rPr>
              <a:t>Maillage interne </a:t>
            </a:r>
            <a:r>
              <a:rPr lang="fr-FR" sz="6600" b="1" dirty="0" err="1">
                <a:solidFill>
                  <a:schemeClr val="bg1"/>
                </a:solidFill>
                <a:latin typeface="Bebas Neue Bold" panose="020B0606020202050201" pitchFamily="34" charset="0"/>
                <a:ea typeface="Roboto" panose="02000000000000000000" pitchFamily="2" charset="0"/>
              </a:rPr>
              <a:t>Ecommerce</a:t>
            </a:r>
            <a:endParaRPr lang="fr-FR" sz="6600" b="1" dirty="0">
              <a:solidFill>
                <a:schemeClr val="bg1"/>
              </a:solidFill>
              <a:latin typeface="Bebas Neue Bold" panose="020B0606020202050201" pitchFamily="34" charset="0"/>
              <a:ea typeface="Roboto" panose="02000000000000000000" pitchFamily="2" charset="0"/>
            </a:endParaRPr>
          </a:p>
        </p:txBody>
      </p:sp>
      <p:pic>
        <p:nvPicPr>
          <p:cNvPr id="13" name="Google Shape;16;p3">
            <a:extLst>
              <a:ext uri="{FF2B5EF4-FFF2-40B4-BE49-F238E27FC236}">
                <a16:creationId xmlns:a16="http://schemas.microsoft.com/office/drawing/2014/main" id="{06DD745D-4BDF-4171-873B-9973E06FFF14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75225" y="101342"/>
            <a:ext cx="3797279" cy="7808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76799399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773;p53">
            <a:extLst>
              <a:ext uri="{FF2B5EF4-FFF2-40B4-BE49-F238E27FC236}">
                <a16:creationId xmlns:a16="http://schemas.microsoft.com/office/drawing/2014/main" id="{99D4F317-D8B8-4896-BD14-4FE2A3D6D97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38948" b="38949"/>
          <a:stretch/>
        </p:blipFill>
        <p:spPr>
          <a:xfrm>
            <a:off x="0" y="0"/>
            <a:ext cx="12192000" cy="738664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775;p53">
            <a:extLst>
              <a:ext uri="{FF2B5EF4-FFF2-40B4-BE49-F238E27FC236}">
                <a16:creationId xmlns:a16="http://schemas.microsoft.com/office/drawing/2014/main" id="{336A19FF-2D6D-48F4-A12F-6B06778F61EF}"/>
              </a:ext>
            </a:extLst>
          </p:cNvPr>
          <p:cNvSpPr txBox="1"/>
          <p:nvPr/>
        </p:nvSpPr>
        <p:spPr>
          <a:xfrm>
            <a:off x="0" y="0"/>
            <a:ext cx="12192000" cy="738664"/>
          </a:xfrm>
          <a:prstGeom prst="rect">
            <a:avLst/>
          </a:prstGeom>
          <a:solidFill>
            <a:srgbClr val="2A2D3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4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Croiser</a:t>
            </a:r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les </a:t>
            </a:r>
            <a:r>
              <a:rPr lang="en-US" sz="4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données</a:t>
            </a:r>
            <a:r>
              <a:rPr lang="en-US" sz="4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de structures avec</a:t>
            </a:r>
            <a:endParaRPr lang="en-US" sz="4200" dirty="0">
              <a:solidFill>
                <a:srgbClr val="E7E7E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10514D7-D7FF-4DA9-86CF-D47AEA6614BC}"/>
              </a:ext>
            </a:extLst>
          </p:cNvPr>
          <p:cNvSpPr/>
          <p:nvPr/>
        </p:nvSpPr>
        <p:spPr>
          <a:xfrm>
            <a:off x="-1" y="1292408"/>
            <a:ext cx="12191999" cy="4708981"/>
          </a:xfrm>
          <a:prstGeom prst="rect">
            <a:avLst/>
          </a:prstGeom>
          <a:solidFill>
            <a:srgbClr val="2A2D34"/>
          </a:solidFill>
        </p:spPr>
        <p:txBody>
          <a:bodyPr wrap="square">
            <a:spAutoFit/>
          </a:bodyPr>
          <a:lstStyle/>
          <a:p>
            <a:pPr marL="342900" indent="-342900">
              <a:buClr>
                <a:srgbClr val="92D050"/>
              </a:buClr>
              <a:buFont typeface="Wingdings" panose="05000000000000000000" pitchFamily="2" charset="2"/>
              <a:buChar char="ü"/>
            </a:pPr>
            <a:endParaRPr lang="fr-FR" sz="2000" b="1" dirty="0">
              <a:solidFill>
                <a:srgbClr val="92D050"/>
              </a:solidFill>
              <a:latin typeface="Lucida Console" panose="020B0609040504020204" pitchFamily="49" charset="0"/>
            </a:endParaRPr>
          </a:p>
          <a:p>
            <a:pPr marL="342900" indent="-342900">
              <a:buClr>
                <a:srgbClr val="92D050"/>
              </a:buClr>
              <a:buFont typeface="Wingdings" panose="05000000000000000000" pitchFamily="2" charset="2"/>
              <a:buChar char="ü"/>
            </a:pPr>
            <a:endParaRPr lang="fr-FR" sz="2000" b="1" dirty="0">
              <a:solidFill>
                <a:srgbClr val="92D050"/>
              </a:solidFill>
              <a:latin typeface="Lucida Console" panose="020B0609040504020204" pitchFamily="49" charset="0"/>
            </a:endParaRPr>
          </a:p>
          <a:p>
            <a:pPr marL="342900" indent="-342900">
              <a:buClr>
                <a:srgbClr val="92D050"/>
              </a:buClr>
              <a:buFont typeface="Wingdings" panose="05000000000000000000" pitchFamily="2" charset="2"/>
              <a:buChar char="ü"/>
            </a:pPr>
            <a:endParaRPr lang="fr-FR" sz="2000" b="1" dirty="0">
              <a:solidFill>
                <a:srgbClr val="92D050"/>
              </a:solidFill>
              <a:latin typeface="Lucida Console" panose="020B0609040504020204" pitchFamily="49" charset="0"/>
            </a:endParaRPr>
          </a:p>
          <a:p>
            <a:pPr marL="342900" indent="-342900">
              <a:buClr>
                <a:srgbClr val="92D050"/>
              </a:buClr>
              <a:buFont typeface="Wingdings" panose="05000000000000000000" pitchFamily="2" charset="2"/>
              <a:buChar char="ü"/>
            </a:pPr>
            <a:r>
              <a:rPr lang="fr-FR" sz="20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Croiser avec les visites SEO </a:t>
            </a:r>
            <a:r>
              <a:rPr lang="fr-FR" sz="2000" b="1" dirty="0" err="1">
                <a:solidFill>
                  <a:srgbClr val="92D050"/>
                </a:solidFill>
                <a:latin typeface="Lucida Console" panose="020B0609040504020204" pitchFamily="49" charset="0"/>
              </a:rPr>
              <a:t>analytics</a:t>
            </a:r>
            <a:endParaRPr lang="fr-FR" sz="2000" b="1" dirty="0">
              <a:solidFill>
                <a:srgbClr val="92D050"/>
              </a:solidFill>
              <a:latin typeface="Lucida Console" panose="020B0609040504020204" pitchFamily="49" charset="0"/>
            </a:endParaRPr>
          </a:p>
          <a:p>
            <a:pPr marL="342900" lvl="7" indent="-342900">
              <a:buClr>
                <a:srgbClr val="92D050"/>
              </a:buClr>
              <a:buFont typeface="Wingdings" panose="05000000000000000000" pitchFamily="2" charset="2"/>
              <a:buChar char="q"/>
            </a:pPr>
            <a:r>
              <a:rPr lang="fr-FR" sz="20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Visites brutes</a:t>
            </a:r>
          </a:p>
          <a:p>
            <a:pPr marL="342900" lvl="7" indent="-342900">
              <a:buClr>
                <a:srgbClr val="92D050"/>
              </a:buClr>
              <a:buFont typeface="Wingdings" panose="05000000000000000000" pitchFamily="2" charset="2"/>
              <a:buChar char="q"/>
            </a:pPr>
            <a:r>
              <a:rPr lang="fr-FR" sz="20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Pages de destination</a:t>
            </a:r>
          </a:p>
          <a:p>
            <a:pPr marL="342900" lvl="3" indent="-342900">
              <a:buClr>
                <a:srgbClr val="92D050"/>
              </a:buClr>
              <a:buFont typeface="Wingdings" panose="05000000000000000000" pitchFamily="2" charset="2"/>
              <a:buChar char="q"/>
            </a:pPr>
            <a:r>
              <a:rPr lang="fr-FR" sz="20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Valeur de la page</a:t>
            </a:r>
          </a:p>
          <a:p>
            <a:pPr marL="342900" lvl="3" indent="-342900">
              <a:buClr>
                <a:srgbClr val="92D050"/>
              </a:buClr>
              <a:buFont typeface="Wingdings" panose="05000000000000000000" pitchFamily="2" charset="2"/>
              <a:buChar char="q"/>
            </a:pPr>
            <a:r>
              <a:rPr lang="fr-FR" sz="20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Taux de rebond</a:t>
            </a:r>
          </a:p>
          <a:p>
            <a:pPr marL="342900" indent="-342900">
              <a:buClr>
                <a:srgbClr val="92D050"/>
              </a:buClr>
              <a:buFont typeface="Wingdings" panose="05000000000000000000" pitchFamily="2" charset="2"/>
              <a:buChar char="ü"/>
            </a:pPr>
            <a:r>
              <a:rPr lang="fr-FR" sz="20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Croiser avec les données de logs</a:t>
            </a:r>
          </a:p>
          <a:p>
            <a:pPr marL="342900" indent="-342900">
              <a:buClr>
                <a:srgbClr val="92D050"/>
              </a:buClr>
              <a:buFont typeface="Wingdings" panose="05000000000000000000" pitchFamily="2" charset="2"/>
              <a:buChar char="ü"/>
            </a:pPr>
            <a:r>
              <a:rPr lang="fr-FR" sz="20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Croiser avec les scores sémantiques</a:t>
            </a:r>
          </a:p>
          <a:p>
            <a:pPr marL="342900" indent="-342900">
              <a:buClr>
                <a:srgbClr val="92D050"/>
              </a:buClr>
              <a:buFont typeface="Wingdings" panose="05000000000000000000" pitchFamily="2" charset="2"/>
              <a:buChar char="ü"/>
            </a:pPr>
            <a:r>
              <a:rPr lang="fr-FR" sz="20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Croiser avec les données structurées</a:t>
            </a:r>
          </a:p>
          <a:p>
            <a:pPr marL="342900" indent="-342900">
              <a:buClr>
                <a:srgbClr val="92D050"/>
              </a:buClr>
              <a:buFont typeface="Wingdings" panose="05000000000000000000" pitchFamily="2" charset="2"/>
              <a:buChar char="ü"/>
            </a:pPr>
            <a:r>
              <a:rPr lang="fr-FR" sz="2000" b="1" dirty="0">
                <a:solidFill>
                  <a:srgbClr val="92D050"/>
                </a:solidFill>
                <a:latin typeface="Lucida Console" panose="020B0609040504020204" pitchFamily="49" charset="0"/>
              </a:rPr>
              <a:t>Croiser avec d’autres </a:t>
            </a:r>
            <a:r>
              <a:rPr lang="fr-FR" sz="2000" b="1" dirty="0" err="1">
                <a:solidFill>
                  <a:srgbClr val="92D050"/>
                </a:solidFill>
                <a:latin typeface="Lucida Console" panose="020B0609040504020204" pitchFamily="49" charset="0"/>
              </a:rPr>
              <a:t>KPI’s</a:t>
            </a:r>
            <a:endParaRPr lang="fr-FR" sz="2000" b="1" dirty="0">
              <a:solidFill>
                <a:srgbClr val="92D050"/>
              </a:solidFill>
              <a:latin typeface="Lucida Console" panose="020B0609040504020204" pitchFamily="49" charset="0"/>
            </a:endParaRPr>
          </a:p>
          <a:p>
            <a:pPr marL="342900" indent="-342900">
              <a:buClr>
                <a:srgbClr val="92D050"/>
              </a:buClr>
              <a:buFont typeface="Wingdings" panose="05000000000000000000" pitchFamily="2" charset="2"/>
              <a:buChar char="ü"/>
            </a:pPr>
            <a:endParaRPr lang="fr-FR" sz="2000" b="1" dirty="0">
              <a:solidFill>
                <a:srgbClr val="92D050"/>
              </a:solidFill>
              <a:latin typeface="Lucida Console" panose="020B0609040504020204" pitchFamily="49" charset="0"/>
            </a:endParaRPr>
          </a:p>
          <a:p>
            <a:pPr>
              <a:buClr>
                <a:srgbClr val="92D050"/>
              </a:buClr>
            </a:pPr>
            <a:endParaRPr lang="fr-FR" sz="2000" b="1" dirty="0">
              <a:solidFill>
                <a:srgbClr val="92D050"/>
              </a:solidFill>
              <a:latin typeface="Lucida Console" panose="020B0609040504020204" pitchFamily="49" charset="0"/>
            </a:endParaRPr>
          </a:p>
          <a:p>
            <a:pPr>
              <a:buClr>
                <a:srgbClr val="92D050"/>
              </a:buClr>
            </a:pPr>
            <a:endParaRPr lang="fr-FR" sz="2000" b="1" dirty="0">
              <a:solidFill>
                <a:srgbClr val="92D050"/>
              </a:solidFill>
              <a:latin typeface="Lucida Console" panose="020B0609040504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7745435"/>
      </p:ext>
    </p:extLst>
  </p:cSld>
  <p:clrMapOvr>
    <a:masterClrMapping/>
  </p:clrMapOvr>
  <p:transition spd="med"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91;p29">
            <a:extLst>
              <a:ext uri="{FF2B5EF4-FFF2-40B4-BE49-F238E27FC236}">
                <a16:creationId xmlns:a16="http://schemas.microsoft.com/office/drawing/2014/main" id="{0A6F3678-D903-44C7-9A61-3C8527BD9B39}"/>
              </a:ext>
            </a:extLst>
          </p:cNvPr>
          <p:cNvSpPr txBox="1"/>
          <p:nvPr/>
        </p:nvSpPr>
        <p:spPr>
          <a:xfrm>
            <a:off x="0" y="0"/>
            <a:ext cx="12192000" cy="1157681"/>
          </a:xfrm>
          <a:prstGeom prst="rect">
            <a:avLst/>
          </a:prstGeom>
          <a:solidFill>
            <a:srgbClr val="2A2D34">
              <a:alpha val="620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anose="020B0907030504020204" pitchFamily="34" charset="0"/>
                <a:ea typeface="Open Sans"/>
                <a:cs typeface="Open Sans"/>
                <a:sym typeface="Open Sans"/>
              </a:rPr>
              <a:t>Cas </a:t>
            </a:r>
            <a:r>
              <a:rPr lang="en-US" sz="8000" b="1" dirty="0" err="1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anose="020B0907030504020204" pitchFamily="34" charset="0"/>
                <a:ea typeface="Open Sans"/>
                <a:cs typeface="Open Sans"/>
                <a:sym typeface="Open Sans"/>
              </a:rPr>
              <a:t>d’étude</a:t>
            </a:r>
            <a:r>
              <a:rPr lang="en-US" sz="80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anose="020B0907030504020204" pitchFamily="34" charset="0"/>
                <a:ea typeface="Open Sans"/>
                <a:cs typeface="Open Sans"/>
                <a:sym typeface="Open Sans"/>
              </a:rPr>
              <a:t> Serge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EF1B74C-BA05-4001-98C2-850077DD2AD8}"/>
              </a:ext>
            </a:extLst>
          </p:cNvPr>
          <p:cNvSpPr txBox="1"/>
          <p:nvPr/>
        </p:nvSpPr>
        <p:spPr>
          <a:xfrm>
            <a:off x="453005" y="1309991"/>
            <a:ext cx="1077146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3"/>
              </a:rPr>
              <a:t>https://vulcanhoist.com/</a:t>
            </a:r>
            <a:r>
              <a:rPr lang="fr-FR" sz="1800" b="1" dirty="0">
                <a:solidFill>
                  <a:srgbClr val="FF2F92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628 URL</a:t>
            </a:r>
          </a:p>
          <a:p>
            <a:endParaRPr lang="fr-FR" sz="1800" b="1" dirty="0">
              <a:solidFill>
                <a:srgbClr val="FF2F92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fr-FR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Calibri" panose="020F0502020204030204" pitchFamily="34" charset="0"/>
              </a:rPr>
              <a:t>Questions : Le site propose plusieurs pages de contenu sur des produits.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fr-FR" sz="18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Calibri" panose="020F0502020204030204" pitchFamily="34" charset="0"/>
              </a:rPr>
              <a:t>Comment construire les cocons et le maillage interne ?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0696317"/>
      </p:ext>
    </p:extLst>
  </p:cSld>
  <p:clrMapOvr>
    <a:masterClrMapping/>
  </p:clrMapOvr>
  <p:transition spd="med"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www.robin-noorda.com/uploads/1/6/8/3/16830688/dsc-2686-50_orig.jpg">
            <a:extLst>
              <a:ext uri="{FF2B5EF4-FFF2-40B4-BE49-F238E27FC236}">
                <a16:creationId xmlns:a16="http://schemas.microsoft.com/office/drawing/2014/main" id="{CE021A22-14B0-4AD4-A180-8D892623E3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58966"/>
            <a:ext cx="12192000" cy="8124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Google Shape;291;p29">
            <a:extLst>
              <a:ext uri="{FF2B5EF4-FFF2-40B4-BE49-F238E27FC236}">
                <a16:creationId xmlns:a16="http://schemas.microsoft.com/office/drawing/2014/main" id="{0A6F3678-D903-44C7-9A61-3C8527BD9B39}"/>
              </a:ext>
            </a:extLst>
          </p:cNvPr>
          <p:cNvSpPr txBox="1"/>
          <p:nvPr/>
        </p:nvSpPr>
        <p:spPr>
          <a:xfrm>
            <a:off x="0" y="2516726"/>
            <a:ext cx="12192000" cy="1323439"/>
          </a:xfrm>
          <a:prstGeom prst="rect">
            <a:avLst/>
          </a:prstGeom>
          <a:solidFill>
            <a:srgbClr val="2A2D34">
              <a:alpha val="620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anose="020B0907030504020204" pitchFamily="34" charset="0"/>
                <a:ea typeface="Open Sans"/>
                <a:cs typeface="Open Sans"/>
                <a:sym typeface="Open Sans"/>
              </a:rPr>
              <a:t>La structure</a:t>
            </a:r>
            <a:endParaRPr sz="8000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ras Bold ITC" panose="020B0907030504020204" pitchFamily="34" charset="0"/>
              <a:ea typeface="Open Sans"/>
              <a:cs typeface="Open Sans"/>
              <a:sym typeface="Open Sans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5868ACAC-304F-4D0E-B70D-F799DE14F6CA}"/>
              </a:ext>
            </a:extLst>
          </p:cNvPr>
          <p:cNvSpPr txBox="1"/>
          <p:nvPr/>
        </p:nvSpPr>
        <p:spPr>
          <a:xfrm>
            <a:off x="8913538" y="5970494"/>
            <a:ext cx="32784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Source : https://www.robin-noorda.com</a:t>
            </a:r>
          </a:p>
        </p:txBody>
      </p:sp>
    </p:spTree>
  </p:cSld>
  <p:clrMapOvr>
    <a:masterClrMapping/>
  </p:clrMapOvr>
  <p:transition spd="med">
    <p:fade thruBlk="1"/>
  </p:transition>
</p:sld>
</file>

<file path=ppt/theme/theme1.xml><?xml version="1.0" encoding="utf-8"?>
<a:theme xmlns:a="http://schemas.openxmlformats.org/drawingml/2006/main" name="Office Theme">
  <a:themeElements>
    <a:clrScheme name="braum_hype">
      <a:dk1>
        <a:srgbClr val="2A2D34"/>
      </a:dk1>
      <a:lt1>
        <a:srgbClr val="FFFFFF"/>
      </a:lt1>
      <a:dk2>
        <a:srgbClr val="2A2D34"/>
      </a:dk2>
      <a:lt2>
        <a:srgbClr val="FFFFFF"/>
      </a:lt2>
      <a:accent1>
        <a:srgbClr val="EE3D1B"/>
      </a:accent1>
      <a:accent2>
        <a:srgbClr val="C0C0C3"/>
      </a:accent2>
      <a:accent3>
        <a:srgbClr val="9FA0A4"/>
      </a:accent3>
      <a:accent4>
        <a:srgbClr val="5F6268"/>
      </a:accent4>
      <a:accent5>
        <a:srgbClr val="40424A"/>
      </a:accent5>
      <a:accent6>
        <a:srgbClr val="40424A"/>
      </a:accent6>
      <a:hlink>
        <a:srgbClr val="EE3D1B"/>
      </a:hlink>
      <a:folHlink>
        <a:srgbClr val="EE3D1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TM04033937[[fn=Traînée de condensation]]</Template>
  <TotalTime>65691</TotalTime>
  <Words>1269</Words>
  <Application>Microsoft Office PowerPoint</Application>
  <PresentationFormat>Grand écran</PresentationFormat>
  <Paragraphs>257</Paragraphs>
  <Slides>79</Slides>
  <Notes>75</Notes>
  <HiddenSlides>0</HiddenSlides>
  <MMClips>1</MMClips>
  <ScaleCrop>false</ScaleCrop>
  <HeadingPairs>
    <vt:vector size="6" baseType="variant">
      <vt:variant>
        <vt:lpstr>Polices utilisées</vt:lpstr>
      </vt:variant>
      <vt:variant>
        <vt:i4>10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79</vt:i4>
      </vt:variant>
    </vt:vector>
  </HeadingPairs>
  <TitlesOfParts>
    <vt:vector size="90" baseType="lpstr">
      <vt:lpstr>Eras Bold ITC</vt:lpstr>
      <vt:lpstr>Symbol</vt:lpstr>
      <vt:lpstr>Calibri</vt:lpstr>
      <vt:lpstr>Segoe UI Light</vt:lpstr>
      <vt:lpstr>Tahoma</vt:lpstr>
      <vt:lpstr>Arial</vt:lpstr>
      <vt:lpstr>Wingdings</vt:lpstr>
      <vt:lpstr>Lucida Console</vt:lpstr>
      <vt:lpstr>Open Sans</vt:lpstr>
      <vt:lpstr>Bebas Neue Bold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Recherche de mots clés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Cocon sémantique Coup marketing ou révolution ?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2.8 Politique de gestion des produits épuisés</vt:lpstr>
      <vt:lpstr>2.8 Politique de gestion des produits épuisés</vt:lpstr>
      <vt:lpstr>Présentation PowerPoint</vt:lpstr>
      <vt:lpstr>Présentation PowerPoint</vt:lpstr>
      <vt:lpstr>Présentation PowerPoint</vt:lpstr>
      <vt:lpstr>Présentation PowerPoint</vt:lpstr>
      <vt:lpstr>Construire une arborescence en partant de 0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Doeurf</dc:creator>
  <cp:lastModifiedBy>Frédérik BOBET</cp:lastModifiedBy>
  <cp:revision>215</cp:revision>
  <dcterms:modified xsi:type="dcterms:W3CDTF">2022-06-06T07:46:22Z</dcterms:modified>
</cp:coreProperties>
</file>