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1" r:id="rId1"/>
  </p:sldMasterIdLst>
  <p:notesMasterIdLst>
    <p:notesMasterId r:id="rId38"/>
  </p:notesMasterIdLst>
  <p:sldIdLst>
    <p:sldId id="276" r:id="rId2"/>
    <p:sldId id="304" r:id="rId3"/>
    <p:sldId id="280" r:id="rId4"/>
    <p:sldId id="270" r:id="rId5"/>
    <p:sldId id="259" r:id="rId6"/>
    <p:sldId id="297" r:id="rId7"/>
    <p:sldId id="299" r:id="rId8"/>
    <p:sldId id="300" r:id="rId9"/>
    <p:sldId id="298" r:id="rId10"/>
    <p:sldId id="261" r:id="rId11"/>
    <p:sldId id="275" r:id="rId12"/>
    <p:sldId id="306" r:id="rId13"/>
    <p:sldId id="307" r:id="rId14"/>
    <p:sldId id="308" r:id="rId15"/>
    <p:sldId id="285" r:id="rId16"/>
    <p:sldId id="262" r:id="rId17"/>
    <p:sldId id="264" r:id="rId18"/>
    <p:sldId id="274" r:id="rId19"/>
    <p:sldId id="282" r:id="rId20"/>
    <p:sldId id="305" r:id="rId21"/>
    <p:sldId id="310" r:id="rId22"/>
    <p:sldId id="283" r:id="rId23"/>
    <p:sldId id="284" r:id="rId24"/>
    <p:sldId id="286" r:id="rId25"/>
    <p:sldId id="303" r:id="rId26"/>
    <p:sldId id="311" r:id="rId27"/>
    <p:sldId id="292" r:id="rId28"/>
    <p:sldId id="290" r:id="rId29"/>
    <p:sldId id="289" r:id="rId30"/>
    <p:sldId id="312" r:id="rId31"/>
    <p:sldId id="313" r:id="rId32"/>
    <p:sldId id="314" r:id="rId33"/>
    <p:sldId id="315" r:id="rId34"/>
    <p:sldId id="316" r:id="rId35"/>
    <p:sldId id="294" r:id="rId36"/>
    <p:sldId id="295" r:id="rId3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671E"/>
    <a:srgbClr val="34373F"/>
    <a:srgbClr val="DEB4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23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6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B26F482-6933-4BA3-B2EC-881030756CDE}" type="doc">
      <dgm:prSet loTypeId="urn:microsoft.com/office/officeart/2005/8/layout/cycle5" loCatId="cycle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fr-FR"/>
        </a:p>
      </dgm:t>
    </dgm:pt>
    <dgm:pt modelId="{3145FE31-3CCE-4E64-A093-404250AB2594}">
      <dgm:prSet phldrT="[Texte]"/>
      <dgm:spPr/>
      <dgm:t>
        <a:bodyPr/>
        <a:lstStyle/>
        <a:p>
          <a:r>
            <a:rPr lang="fr-FR" dirty="0"/>
            <a:t>Export concurrent</a:t>
          </a:r>
        </a:p>
      </dgm:t>
    </dgm:pt>
    <dgm:pt modelId="{3D42BBEA-1DF5-4017-9228-6E18E2FAEC93}" type="parTrans" cxnId="{1912AD13-E524-46B4-964C-CC0A2F43E474}">
      <dgm:prSet/>
      <dgm:spPr/>
      <dgm:t>
        <a:bodyPr/>
        <a:lstStyle/>
        <a:p>
          <a:endParaRPr lang="fr-FR"/>
        </a:p>
      </dgm:t>
    </dgm:pt>
    <dgm:pt modelId="{4FE3B11F-EA00-46C3-964C-CEB5AA1F67D0}" type="sibTrans" cxnId="{1912AD13-E524-46B4-964C-CC0A2F43E474}">
      <dgm:prSet/>
      <dgm:spPr/>
      <dgm:t>
        <a:bodyPr/>
        <a:lstStyle/>
        <a:p>
          <a:endParaRPr lang="fr-FR"/>
        </a:p>
      </dgm:t>
    </dgm:pt>
    <dgm:pt modelId="{FFBB245E-5817-4894-A1E7-C84BFF9FB34D}">
      <dgm:prSet phldrT="[Texte]"/>
      <dgm:spPr/>
      <dgm:t>
        <a:bodyPr/>
        <a:lstStyle/>
        <a:p>
          <a:r>
            <a:rPr lang="fr-FR" dirty="0"/>
            <a:t>Formatage colonnes</a:t>
          </a:r>
        </a:p>
      </dgm:t>
    </dgm:pt>
    <dgm:pt modelId="{9B71C7A2-F18C-434D-B90D-26DF51A78584}" type="parTrans" cxnId="{A30384AB-DBF5-4B3F-A6A4-3C76579913CA}">
      <dgm:prSet/>
      <dgm:spPr/>
      <dgm:t>
        <a:bodyPr/>
        <a:lstStyle/>
        <a:p>
          <a:endParaRPr lang="fr-FR"/>
        </a:p>
      </dgm:t>
    </dgm:pt>
    <dgm:pt modelId="{8FE33FBD-D7DE-4592-B217-E8D8095AFC80}" type="sibTrans" cxnId="{A30384AB-DBF5-4B3F-A6A4-3C76579913CA}">
      <dgm:prSet/>
      <dgm:spPr/>
      <dgm:t>
        <a:bodyPr/>
        <a:lstStyle/>
        <a:p>
          <a:endParaRPr lang="fr-FR"/>
        </a:p>
      </dgm:t>
    </dgm:pt>
    <dgm:pt modelId="{D39C6BD7-8597-41D2-87FB-AF7AEE8DC9C6}">
      <dgm:prSet phldrT="[Texte]"/>
      <dgm:spPr/>
      <dgm:t>
        <a:bodyPr/>
        <a:lstStyle/>
        <a:p>
          <a:r>
            <a:rPr lang="fr-FR" dirty="0"/>
            <a:t>Ajout à la suite du document de travail</a:t>
          </a:r>
        </a:p>
      </dgm:t>
    </dgm:pt>
    <dgm:pt modelId="{342BD4FC-788D-4DC7-8A42-1CD4A09832FA}" type="parTrans" cxnId="{7E0BB51F-4691-4B62-86AA-9954EBB8A7EB}">
      <dgm:prSet/>
      <dgm:spPr/>
      <dgm:t>
        <a:bodyPr/>
        <a:lstStyle/>
        <a:p>
          <a:endParaRPr lang="fr-FR"/>
        </a:p>
      </dgm:t>
    </dgm:pt>
    <dgm:pt modelId="{6AADA137-76B5-4809-B07E-F9FDC2D8922C}" type="sibTrans" cxnId="{7E0BB51F-4691-4B62-86AA-9954EBB8A7EB}">
      <dgm:prSet/>
      <dgm:spPr/>
      <dgm:t>
        <a:bodyPr/>
        <a:lstStyle/>
        <a:p>
          <a:endParaRPr lang="fr-FR"/>
        </a:p>
      </dgm:t>
    </dgm:pt>
    <dgm:pt modelId="{2DC31CF3-34A9-4C16-B31A-8387D8AFAFD1}">
      <dgm:prSet phldrT="[Texte]"/>
      <dgm:spPr/>
      <dgm:t>
        <a:bodyPr/>
        <a:lstStyle/>
        <a:p>
          <a:r>
            <a:rPr lang="fr-FR" dirty="0"/>
            <a:t>Dédoublonnage</a:t>
          </a:r>
        </a:p>
      </dgm:t>
    </dgm:pt>
    <dgm:pt modelId="{E8E65A2D-D59D-47CA-9FCD-F0D9E316D540}" type="parTrans" cxnId="{D4DE954E-1412-4670-8C30-29EE2BCD4A2E}">
      <dgm:prSet/>
      <dgm:spPr/>
      <dgm:t>
        <a:bodyPr/>
        <a:lstStyle/>
        <a:p>
          <a:endParaRPr lang="fr-FR"/>
        </a:p>
      </dgm:t>
    </dgm:pt>
    <dgm:pt modelId="{3AA4A4E2-80BC-4FA5-95ED-2E705B6F76F0}" type="sibTrans" cxnId="{D4DE954E-1412-4670-8C30-29EE2BCD4A2E}">
      <dgm:prSet/>
      <dgm:spPr/>
      <dgm:t>
        <a:bodyPr/>
        <a:lstStyle/>
        <a:p>
          <a:endParaRPr lang="fr-FR"/>
        </a:p>
      </dgm:t>
    </dgm:pt>
    <dgm:pt modelId="{4F3B0209-3916-4819-A8FB-38290979DE68}" type="pres">
      <dgm:prSet presAssocID="{AB26F482-6933-4BA3-B2EC-881030756CDE}" presName="cycle" presStyleCnt="0">
        <dgm:presLayoutVars>
          <dgm:dir/>
          <dgm:resizeHandles val="exact"/>
        </dgm:presLayoutVars>
      </dgm:prSet>
      <dgm:spPr/>
    </dgm:pt>
    <dgm:pt modelId="{DD8FEB48-CB49-4092-A1AD-F22E9ABC4E0C}" type="pres">
      <dgm:prSet presAssocID="{3145FE31-3CCE-4E64-A093-404250AB2594}" presName="node" presStyleLbl="node1" presStyleIdx="0" presStyleCnt="4">
        <dgm:presLayoutVars>
          <dgm:bulletEnabled val="1"/>
        </dgm:presLayoutVars>
      </dgm:prSet>
      <dgm:spPr/>
    </dgm:pt>
    <dgm:pt modelId="{B9AF48C2-222D-49E4-AAE2-7EFCE659B699}" type="pres">
      <dgm:prSet presAssocID="{3145FE31-3CCE-4E64-A093-404250AB2594}" presName="spNode" presStyleCnt="0"/>
      <dgm:spPr/>
    </dgm:pt>
    <dgm:pt modelId="{2579007D-01C0-428A-9B74-D537219874C6}" type="pres">
      <dgm:prSet presAssocID="{4FE3B11F-EA00-46C3-964C-CEB5AA1F67D0}" presName="sibTrans" presStyleLbl="sibTrans1D1" presStyleIdx="0" presStyleCnt="4"/>
      <dgm:spPr/>
    </dgm:pt>
    <dgm:pt modelId="{53B479ED-8EEA-47C2-908C-8E6CDBB35272}" type="pres">
      <dgm:prSet presAssocID="{FFBB245E-5817-4894-A1E7-C84BFF9FB34D}" presName="node" presStyleLbl="node1" presStyleIdx="1" presStyleCnt="4">
        <dgm:presLayoutVars>
          <dgm:bulletEnabled val="1"/>
        </dgm:presLayoutVars>
      </dgm:prSet>
      <dgm:spPr/>
    </dgm:pt>
    <dgm:pt modelId="{66B88824-FED2-49CA-A1AF-C20734519AED}" type="pres">
      <dgm:prSet presAssocID="{FFBB245E-5817-4894-A1E7-C84BFF9FB34D}" presName="spNode" presStyleCnt="0"/>
      <dgm:spPr/>
    </dgm:pt>
    <dgm:pt modelId="{94446DCE-657C-45F5-B0EF-98A5F01778BC}" type="pres">
      <dgm:prSet presAssocID="{8FE33FBD-D7DE-4592-B217-E8D8095AFC80}" presName="sibTrans" presStyleLbl="sibTrans1D1" presStyleIdx="1" presStyleCnt="4"/>
      <dgm:spPr/>
    </dgm:pt>
    <dgm:pt modelId="{A1236C48-0FA2-465A-9D23-13B046F1A009}" type="pres">
      <dgm:prSet presAssocID="{D39C6BD7-8597-41D2-87FB-AF7AEE8DC9C6}" presName="node" presStyleLbl="node1" presStyleIdx="2" presStyleCnt="4">
        <dgm:presLayoutVars>
          <dgm:bulletEnabled val="1"/>
        </dgm:presLayoutVars>
      </dgm:prSet>
      <dgm:spPr/>
    </dgm:pt>
    <dgm:pt modelId="{AED6ED9B-A0C9-45DA-B0A9-F65F60EF653F}" type="pres">
      <dgm:prSet presAssocID="{D39C6BD7-8597-41D2-87FB-AF7AEE8DC9C6}" presName="spNode" presStyleCnt="0"/>
      <dgm:spPr/>
    </dgm:pt>
    <dgm:pt modelId="{0134E83D-15A7-4E20-B4F3-3633E38AAD39}" type="pres">
      <dgm:prSet presAssocID="{6AADA137-76B5-4809-B07E-F9FDC2D8922C}" presName="sibTrans" presStyleLbl="sibTrans1D1" presStyleIdx="2" presStyleCnt="4"/>
      <dgm:spPr/>
    </dgm:pt>
    <dgm:pt modelId="{913AB53B-9FE1-4288-A796-56074500B814}" type="pres">
      <dgm:prSet presAssocID="{2DC31CF3-34A9-4C16-B31A-8387D8AFAFD1}" presName="node" presStyleLbl="node1" presStyleIdx="3" presStyleCnt="4">
        <dgm:presLayoutVars>
          <dgm:bulletEnabled val="1"/>
        </dgm:presLayoutVars>
      </dgm:prSet>
      <dgm:spPr/>
    </dgm:pt>
    <dgm:pt modelId="{E4770649-CBF2-40F1-B58F-DA614236D29F}" type="pres">
      <dgm:prSet presAssocID="{2DC31CF3-34A9-4C16-B31A-8387D8AFAFD1}" presName="spNode" presStyleCnt="0"/>
      <dgm:spPr/>
    </dgm:pt>
    <dgm:pt modelId="{7476A662-672F-4D4B-B9C8-353096F06212}" type="pres">
      <dgm:prSet presAssocID="{3AA4A4E2-80BC-4FA5-95ED-2E705B6F76F0}" presName="sibTrans" presStyleLbl="sibTrans1D1" presStyleIdx="3" presStyleCnt="4"/>
      <dgm:spPr/>
    </dgm:pt>
  </dgm:ptLst>
  <dgm:cxnLst>
    <dgm:cxn modelId="{1912AD13-E524-46B4-964C-CC0A2F43E474}" srcId="{AB26F482-6933-4BA3-B2EC-881030756CDE}" destId="{3145FE31-3CCE-4E64-A093-404250AB2594}" srcOrd="0" destOrd="0" parTransId="{3D42BBEA-1DF5-4017-9228-6E18E2FAEC93}" sibTransId="{4FE3B11F-EA00-46C3-964C-CEB5AA1F67D0}"/>
    <dgm:cxn modelId="{C85A671B-9A9F-44C3-B7B0-7C1527C0C9AE}" type="presOf" srcId="{3145FE31-3CCE-4E64-A093-404250AB2594}" destId="{DD8FEB48-CB49-4092-A1AD-F22E9ABC4E0C}" srcOrd="0" destOrd="0" presId="urn:microsoft.com/office/officeart/2005/8/layout/cycle5"/>
    <dgm:cxn modelId="{7E0BB51F-4691-4B62-86AA-9954EBB8A7EB}" srcId="{AB26F482-6933-4BA3-B2EC-881030756CDE}" destId="{D39C6BD7-8597-41D2-87FB-AF7AEE8DC9C6}" srcOrd="2" destOrd="0" parTransId="{342BD4FC-788D-4DC7-8A42-1CD4A09832FA}" sibTransId="{6AADA137-76B5-4809-B07E-F9FDC2D8922C}"/>
    <dgm:cxn modelId="{EDDA192E-A8A2-407B-B836-1EFC97C9AFC4}" type="presOf" srcId="{FFBB245E-5817-4894-A1E7-C84BFF9FB34D}" destId="{53B479ED-8EEA-47C2-908C-8E6CDBB35272}" srcOrd="0" destOrd="0" presId="urn:microsoft.com/office/officeart/2005/8/layout/cycle5"/>
    <dgm:cxn modelId="{277B3739-FBFB-4B4F-A5B2-EA658BE93413}" type="presOf" srcId="{6AADA137-76B5-4809-B07E-F9FDC2D8922C}" destId="{0134E83D-15A7-4E20-B4F3-3633E38AAD39}" srcOrd="0" destOrd="0" presId="urn:microsoft.com/office/officeart/2005/8/layout/cycle5"/>
    <dgm:cxn modelId="{5E0CF862-90A3-4736-A4D9-4FA15313B1B8}" type="presOf" srcId="{AB26F482-6933-4BA3-B2EC-881030756CDE}" destId="{4F3B0209-3916-4819-A8FB-38290979DE68}" srcOrd="0" destOrd="0" presId="urn:microsoft.com/office/officeart/2005/8/layout/cycle5"/>
    <dgm:cxn modelId="{D4DE954E-1412-4670-8C30-29EE2BCD4A2E}" srcId="{AB26F482-6933-4BA3-B2EC-881030756CDE}" destId="{2DC31CF3-34A9-4C16-B31A-8387D8AFAFD1}" srcOrd="3" destOrd="0" parTransId="{E8E65A2D-D59D-47CA-9FCD-F0D9E316D540}" sibTransId="{3AA4A4E2-80BC-4FA5-95ED-2E705B6F76F0}"/>
    <dgm:cxn modelId="{81485975-2116-4DF4-8CDC-B07C0DADD3CD}" type="presOf" srcId="{D39C6BD7-8597-41D2-87FB-AF7AEE8DC9C6}" destId="{A1236C48-0FA2-465A-9D23-13B046F1A009}" srcOrd="0" destOrd="0" presId="urn:microsoft.com/office/officeart/2005/8/layout/cycle5"/>
    <dgm:cxn modelId="{88D9FE59-6D7D-4188-A844-6F150AA55B4C}" type="presOf" srcId="{4FE3B11F-EA00-46C3-964C-CEB5AA1F67D0}" destId="{2579007D-01C0-428A-9B74-D537219874C6}" srcOrd="0" destOrd="0" presId="urn:microsoft.com/office/officeart/2005/8/layout/cycle5"/>
    <dgm:cxn modelId="{05FAF78F-1263-4868-B7D4-9466CCAD1F9F}" type="presOf" srcId="{2DC31CF3-34A9-4C16-B31A-8387D8AFAFD1}" destId="{913AB53B-9FE1-4288-A796-56074500B814}" srcOrd="0" destOrd="0" presId="urn:microsoft.com/office/officeart/2005/8/layout/cycle5"/>
    <dgm:cxn modelId="{A30384AB-DBF5-4B3F-A6A4-3C76579913CA}" srcId="{AB26F482-6933-4BA3-B2EC-881030756CDE}" destId="{FFBB245E-5817-4894-A1E7-C84BFF9FB34D}" srcOrd="1" destOrd="0" parTransId="{9B71C7A2-F18C-434D-B90D-26DF51A78584}" sibTransId="{8FE33FBD-D7DE-4592-B217-E8D8095AFC80}"/>
    <dgm:cxn modelId="{410F26D2-E80E-4A04-AF76-33348A7F5919}" type="presOf" srcId="{8FE33FBD-D7DE-4592-B217-E8D8095AFC80}" destId="{94446DCE-657C-45F5-B0EF-98A5F01778BC}" srcOrd="0" destOrd="0" presId="urn:microsoft.com/office/officeart/2005/8/layout/cycle5"/>
    <dgm:cxn modelId="{EE3616E8-202C-4505-8BEA-538779E77479}" type="presOf" srcId="{3AA4A4E2-80BC-4FA5-95ED-2E705B6F76F0}" destId="{7476A662-672F-4D4B-B9C8-353096F06212}" srcOrd="0" destOrd="0" presId="urn:microsoft.com/office/officeart/2005/8/layout/cycle5"/>
    <dgm:cxn modelId="{27411B77-74F0-4DCE-B06A-7EBD15ECA777}" type="presParOf" srcId="{4F3B0209-3916-4819-A8FB-38290979DE68}" destId="{DD8FEB48-CB49-4092-A1AD-F22E9ABC4E0C}" srcOrd="0" destOrd="0" presId="urn:microsoft.com/office/officeart/2005/8/layout/cycle5"/>
    <dgm:cxn modelId="{4854CE05-03E6-4245-9031-F7B7D7CED90D}" type="presParOf" srcId="{4F3B0209-3916-4819-A8FB-38290979DE68}" destId="{B9AF48C2-222D-49E4-AAE2-7EFCE659B699}" srcOrd="1" destOrd="0" presId="urn:microsoft.com/office/officeart/2005/8/layout/cycle5"/>
    <dgm:cxn modelId="{7FE3EAAE-BFDD-4943-80F0-BD8F95FD91E1}" type="presParOf" srcId="{4F3B0209-3916-4819-A8FB-38290979DE68}" destId="{2579007D-01C0-428A-9B74-D537219874C6}" srcOrd="2" destOrd="0" presId="urn:microsoft.com/office/officeart/2005/8/layout/cycle5"/>
    <dgm:cxn modelId="{C0E789A0-3CA6-46C1-BDBF-BE7DEC7F42AA}" type="presParOf" srcId="{4F3B0209-3916-4819-A8FB-38290979DE68}" destId="{53B479ED-8EEA-47C2-908C-8E6CDBB35272}" srcOrd="3" destOrd="0" presId="urn:microsoft.com/office/officeart/2005/8/layout/cycle5"/>
    <dgm:cxn modelId="{7F5F9AD8-7A9C-44B9-9C91-8B213B1D304C}" type="presParOf" srcId="{4F3B0209-3916-4819-A8FB-38290979DE68}" destId="{66B88824-FED2-49CA-A1AF-C20734519AED}" srcOrd="4" destOrd="0" presId="urn:microsoft.com/office/officeart/2005/8/layout/cycle5"/>
    <dgm:cxn modelId="{93403CE9-8135-45BE-A8EA-E9C5F73340D7}" type="presParOf" srcId="{4F3B0209-3916-4819-A8FB-38290979DE68}" destId="{94446DCE-657C-45F5-B0EF-98A5F01778BC}" srcOrd="5" destOrd="0" presId="urn:microsoft.com/office/officeart/2005/8/layout/cycle5"/>
    <dgm:cxn modelId="{BCE4925E-57DE-4404-8CFB-73F8D2EABA29}" type="presParOf" srcId="{4F3B0209-3916-4819-A8FB-38290979DE68}" destId="{A1236C48-0FA2-465A-9D23-13B046F1A009}" srcOrd="6" destOrd="0" presId="urn:microsoft.com/office/officeart/2005/8/layout/cycle5"/>
    <dgm:cxn modelId="{7913AB35-C36C-4369-B3F8-92DCB37D8C39}" type="presParOf" srcId="{4F3B0209-3916-4819-A8FB-38290979DE68}" destId="{AED6ED9B-A0C9-45DA-B0A9-F65F60EF653F}" srcOrd="7" destOrd="0" presId="urn:microsoft.com/office/officeart/2005/8/layout/cycle5"/>
    <dgm:cxn modelId="{66F47BF9-CBC0-4B34-B16D-28DADA69D77E}" type="presParOf" srcId="{4F3B0209-3916-4819-A8FB-38290979DE68}" destId="{0134E83D-15A7-4E20-B4F3-3633E38AAD39}" srcOrd="8" destOrd="0" presId="urn:microsoft.com/office/officeart/2005/8/layout/cycle5"/>
    <dgm:cxn modelId="{2CF6A449-E58D-4644-B5B8-EFA195D8304A}" type="presParOf" srcId="{4F3B0209-3916-4819-A8FB-38290979DE68}" destId="{913AB53B-9FE1-4288-A796-56074500B814}" srcOrd="9" destOrd="0" presId="urn:microsoft.com/office/officeart/2005/8/layout/cycle5"/>
    <dgm:cxn modelId="{295FEF0F-0E47-4BDE-A7C2-87D435449BA4}" type="presParOf" srcId="{4F3B0209-3916-4819-A8FB-38290979DE68}" destId="{E4770649-CBF2-40F1-B58F-DA614236D29F}" srcOrd="10" destOrd="0" presId="urn:microsoft.com/office/officeart/2005/8/layout/cycle5"/>
    <dgm:cxn modelId="{ED9FDCFF-8152-491B-AC62-3B3A59E567B7}" type="presParOf" srcId="{4F3B0209-3916-4819-A8FB-38290979DE68}" destId="{7476A662-672F-4D4B-B9C8-353096F06212}" srcOrd="11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B26F482-6933-4BA3-B2EC-881030756CDE}" type="doc">
      <dgm:prSet loTypeId="urn:microsoft.com/office/officeart/2005/8/layout/cycle5" loCatId="cycle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fr-FR"/>
        </a:p>
      </dgm:t>
    </dgm:pt>
    <dgm:pt modelId="{3145FE31-3CCE-4E64-A093-404250AB2594}">
      <dgm:prSet phldrT="[Texte]"/>
      <dgm:spPr/>
      <dgm:t>
        <a:bodyPr/>
        <a:lstStyle/>
        <a:p>
          <a:r>
            <a:rPr lang="fr-FR" dirty="0"/>
            <a:t>Export </a:t>
          </a:r>
          <a:r>
            <a:rPr lang="fr-FR" dirty="0" err="1"/>
            <a:t>Suggest</a:t>
          </a:r>
          <a:endParaRPr lang="fr-FR" dirty="0"/>
        </a:p>
      </dgm:t>
    </dgm:pt>
    <dgm:pt modelId="{3D42BBEA-1DF5-4017-9228-6E18E2FAEC93}" type="parTrans" cxnId="{1912AD13-E524-46B4-964C-CC0A2F43E474}">
      <dgm:prSet/>
      <dgm:spPr/>
      <dgm:t>
        <a:bodyPr/>
        <a:lstStyle/>
        <a:p>
          <a:endParaRPr lang="fr-FR"/>
        </a:p>
      </dgm:t>
    </dgm:pt>
    <dgm:pt modelId="{4FE3B11F-EA00-46C3-964C-CEB5AA1F67D0}" type="sibTrans" cxnId="{1912AD13-E524-46B4-964C-CC0A2F43E474}">
      <dgm:prSet/>
      <dgm:spPr/>
      <dgm:t>
        <a:bodyPr/>
        <a:lstStyle/>
        <a:p>
          <a:endParaRPr lang="fr-FR"/>
        </a:p>
      </dgm:t>
    </dgm:pt>
    <dgm:pt modelId="{FFBB245E-5817-4894-A1E7-C84BFF9FB34D}">
      <dgm:prSet phldrT="[Texte]"/>
      <dgm:spPr/>
      <dgm:t>
        <a:bodyPr/>
        <a:lstStyle/>
        <a:p>
          <a:r>
            <a:rPr lang="fr-FR" dirty="0"/>
            <a:t>Passage dans Google planer</a:t>
          </a:r>
        </a:p>
      </dgm:t>
    </dgm:pt>
    <dgm:pt modelId="{9B71C7A2-F18C-434D-B90D-26DF51A78584}" type="parTrans" cxnId="{A30384AB-DBF5-4B3F-A6A4-3C76579913CA}">
      <dgm:prSet/>
      <dgm:spPr/>
      <dgm:t>
        <a:bodyPr/>
        <a:lstStyle/>
        <a:p>
          <a:endParaRPr lang="fr-FR"/>
        </a:p>
      </dgm:t>
    </dgm:pt>
    <dgm:pt modelId="{8FE33FBD-D7DE-4592-B217-E8D8095AFC80}" type="sibTrans" cxnId="{A30384AB-DBF5-4B3F-A6A4-3C76579913CA}">
      <dgm:prSet/>
      <dgm:spPr/>
      <dgm:t>
        <a:bodyPr/>
        <a:lstStyle/>
        <a:p>
          <a:endParaRPr lang="fr-FR"/>
        </a:p>
      </dgm:t>
    </dgm:pt>
    <dgm:pt modelId="{D39C6BD7-8597-41D2-87FB-AF7AEE8DC9C6}">
      <dgm:prSet phldrT="[Texte]"/>
      <dgm:spPr/>
      <dgm:t>
        <a:bodyPr/>
        <a:lstStyle/>
        <a:p>
          <a:r>
            <a:rPr lang="fr-FR" dirty="0"/>
            <a:t>Ajout à la suite du document de travail</a:t>
          </a:r>
        </a:p>
      </dgm:t>
    </dgm:pt>
    <dgm:pt modelId="{342BD4FC-788D-4DC7-8A42-1CD4A09832FA}" type="parTrans" cxnId="{7E0BB51F-4691-4B62-86AA-9954EBB8A7EB}">
      <dgm:prSet/>
      <dgm:spPr/>
      <dgm:t>
        <a:bodyPr/>
        <a:lstStyle/>
        <a:p>
          <a:endParaRPr lang="fr-FR"/>
        </a:p>
      </dgm:t>
    </dgm:pt>
    <dgm:pt modelId="{6AADA137-76B5-4809-B07E-F9FDC2D8922C}" type="sibTrans" cxnId="{7E0BB51F-4691-4B62-86AA-9954EBB8A7EB}">
      <dgm:prSet/>
      <dgm:spPr/>
      <dgm:t>
        <a:bodyPr/>
        <a:lstStyle/>
        <a:p>
          <a:endParaRPr lang="fr-FR"/>
        </a:p>
      </dgm:t>
    </dgm:pt>
    <dgm:pt modelId="{2DC31CF3-34A9-4C16-B31A-8387D8AFAFD1}">
      <dgm:prSet phldrT="[Texte]"/>
      <dgm:spPr/>
      <dgm:t>
        <a:bodyPr/>
        <a:lstStyle/>
        <a:p>
          <a:r>
            <a:rPr lang="fr-FR" dirty="0"/>
            <a:t>Dédoublonnage</a:t>
          </a:r>
        </a:p>
      </dgm:t>
    </dgm:pt>
    <dgm:pt modelId="{E8E65A2D-D59D-47CA-9FCD-F0D9E316D540}" type="parTrans" cxnId="{D4DE954E-1412-4670-8C30-29EE2BCD4A2E}">
      <dgm:prSet/>
      <dgm:spPr/>
      <dgm:t>
        <a:bodyPr/>
        <a:lstStyle/>
        <a:p>
          <a:endParaRPr lang="fr-FR"/>
        </a:p>
      </dgm:t>
    </dgm:pt>
    <dgm:pt modelId="{3AA4A4E2-80BC-4FA5-95ED-2E705B6F76F0}" type="sibTrans" cxnId="{D4DE954E-1412-4670-8C30-29EE2BCD4A2E}">
      <dgm:prSet/>
      <dgm:spPr/>
      <dgm:t>
        <a:bodyPr/>
        <a:lstStyle/>
        <a:p>
          <a:endParaRPr lang="fr-FR"/>
        </a:p>
      </dgm:t>
    </dgm:pt>
    <dgm:pt modelId="{A9743D3D-B909-428D-8603-3785A41723C9}">
      <dgm:prSet phldrT="[Texte]"/>
      <dgm:spPr/>
      <dgm:t>
        <a:bodyPr/>
        <a:lstStyle/>
        <a:p>
          <a:r>
            <a:rPr lang="fr-FR" dirty="0"/>
            <a:t>Formatage des colonnes</a:t>
          </a:r>
        </a:p>
      </dgm:t>
    </dgm:pt>
    <dgm:pt modelId="{D23AB194-427D-4EAA-94B1-7813E4E8AB33}" type="parTrans" cxnId="{7272C230-D295-44AB-8BD3-9A74A801B965}">
      <dgm:prSet/>
      <dgm:spPr/>
      <dgm:t>
        <a:bodyPr/>
        <a:lstStyle/>
        <a:p>
          <a:endParaRPr lang="fr-FR"/>
        </a:p>
      </dgm:t>
    </dgm:pt>
    <dgm:pt modelId="{166DEC21-ADA2-4D02-952C-7A4F773B3E56}" type="sibTrans" cxnId="{7272C230-D295-44AB-8BD3-9A74A801B965}">
      <dgm:prSet/>
      <dgm:spPr/>
      <dgm:t>
        <a:bodyPr/>
        <a:lstStyle/>
        <a:p>
          <a:endParaRPr lang="fr-FR"/>
        </a:p>
      </dgm:t>
    </dgm:pt>
    <dgm:pt modelId="{4F3B0209-3916-4819-A8FB-38290979DE68}" type="pres">
      <dgm:prSet presAssocID="{AB26F482-6933-4BA3-B2EC-881030756CDE}" presName="cycle" presStyleCnt="0">
        <dgm:presLayoutVars>
          <dgm:dir/>
          <dgm:resizeHandles val="exact"/>
        </dgm:presLayoutVars>
      </dgm:prSet>
      <dgm:spPr/>
    </dgm:pt>
    <dgm:pt modelId="{DD8FEB48-CB49-4092-A1AD-F22E9ABC4E0C}" type="pres">
      <dgm:prSet presAssocID="{3145FE31-3CCE-4E64-A093-404250AB2594}" presName="node" presStyleLbl="node1" presStyleIdx="0" presStyleCnt="5">
        <dgm:presLayoutVars>
          <dgm:bulletEnabled val="1"/>
        </dgm:presLayoutVars>
      </dgm:prSet>
      <dgm:spPr/>
    </dgm:pt>
    <dgm:pt modelId="{B9AF48C2-222D-49E4-AAE2-7EFCE659B699}" type="pres">
      <dgm:prSet presAssocID="{3145FE31-3CCE-4E64-A093-404250AB2594}" presName="spNode" presStyleCnt="0"/>
      <dgm:spPr/>
    </dgm:pt>
    <dgm:pt modelId="{2579007D-01C0-428A-9B74-D537219874C6}" type="pres">
      <dgm:prSet presAssocID="{4FE3B11F-EA00-46C3-964C-CEB5AA1F67D0}" presName="sibTrans" presStyleLbl="sibTrans1D1" presStyleIdx="0" presStyleCnt="5"/>
      <dgm:spPr/>
    </dgm:pt>
    <dgm:pt modelId="{53B479ED-8EEA-47C2-908C-8E6CDBB35272}" type="pres">
      <dgm:prSet presAssocID="{FFBB245E-5817-4894-A1E7-C84BFF9FB34D}" presName="node" presStyleLbl="node1" presStyleIdx="1" presStyleCnt="5">
        <dgm:presLayoutVars>
          <dgm:bulletEnabled val="1"/>
        </dgm:presLayoutVars>
      </dgm:prSet>
      <dgm:spPr/>
    </dgm:pt>
    <dgm:pt modelId="{66B88824-FED2-49CA-A1AF-C20734519AED}" type="pres">
      <dgm:prSet presAssocID="{FFBB245E-5817-4894-A1E7-C84BFF9FB34D}" presName="spNode" presStyleCnt="0"/>
      <dgm:spPr/>
    </dgm:pt>
    <dgm:pt modelId="{94446DCE-657C-45F5-B0EF-98A5F01778BC}" type="pres">
      <dgm:prSet presAssocID="{8FE33FBD-D7DE-4592-B217-E8D8095AFC80}" presName="sibTrans" presStyleLbl="sibTrans1D1" presStyleIdx="1" presStyleCnt="5"/>
      <dgm:spPr/>
    </dgm:pt>
    <dgm:pt modelId="{FD05EA19-8EB3-4634-BBF6-CCF7CAAEA37A}" type="pres">
      <dgm:prSet presAssocID="{A9743D3D-B909-428D-8603-3785A41723C9}" presName="node" presStyleLbl="node1" presStyleIdx="2" presStyleCnt="5">
        <dgm:presLayoutVars>
          <dgm:bulletEnabled val="1"/>
        </dgm:presLayoutVars>
      </dgm:prSet>
      <dgm:spPr/>
    </dgm:pt>
    <dgm:pt modelId="{52BEBAAA-59A1-4EE3-857D-38C2E377EAAC}" type="pres">
      <dgm:prSet presAssocID="{A9743D3D-B909-428D-8603-3785A41723C9}" presName="spNode" presStyleCnt="0"/>
      <dgm:spPr/>
    </dgm:pt>
    <dgm:pt modelId="{6D0B83A5-98AD-4486-8F2A-7C9C439AA559}" type="pres">
      <dgm:prSet presAssocID="{166DEC21-ADA2-4D02-952C-7A4F773B3E56}" presName="sibTrans" presStyleLbl="sibTrans1D1" presStyleIdx="2" presStyleCnt="5"/>
      <dgm:spPr/>
    </dgm:pt>
    <dgm:pt modelId="{A1236C48-0FA2-465A-9D23-13B046F1A009}" type="pres">
      <dgm:prSet presAssocID="{D39C6BD7-8597-41D2-87FB-AF7AEE8DC9C6}" presName="node" presStyleLbl="node1" presStyleIdx="3" presStyleCnt="5">
        <dgm:presLayoutVars>
          <dgm:bulletEnabled val="1"/>
        </dgm:presLayoutVars>
      </dgm:prSet>
      <dgm:spPr/>
    </dgm:pt>
    <dgm:pt modelId="{AED6ED9B-A0C9-45DA-B0A9-F65F60EF653F}" type="pres">
      <dgm:prSet presAssocID="{D39C6BD7-8597-41D2-87FB-AF7AEE8DC9C6}" presName="spNode" presStyleCnt="0"/>
      <dgm:spPr/>
    </dgm:pt>
    <dgm:pt modelId="{0134E83D-15A7-4E20-B4F3-3633E38AAD39}" type="pres">
      <dgm:prSet presAssocID="{6AADA137-76B5-4809-B07E-F9FDC2D8922C}" presName="sibTrans" presStyleLbl="sibTrans1D1" presStyleIdx="3" presStyleCnt="5"/>
      <dgm:spPr/>
    </dgm:pt>
    <dgm:pt modelId="{913AB53B-9FE1-4288-A796-56074500B814}" type="pres">
      <dgm:prSet presAssocID="{2DC31CF3-34A9-4C16-B31A-8387D8AFAFD1}" presName="node" presStyleLbl="node1" presStyleIdx="4" presStyleCnt="5">
        <dgm:presLayoutVars>
          <dgm:bulletEnabled val="1"/>
        </dgm:presLayoutVars>
      </dgm:prSet>
      <dgm:spPr/>
    </dgm:pt>
    <dgm:pt modelId="{E4770649-CBF2-40F1-B58F-DA614236D29F}" type="pres">
      <dgm:prSet presAssocID="{2DC31CF3-34A9-4C16-B31A-8387D8AFAFD1}" presName="spNode" presStyleCnt="0"/>
      <dgm:spPr/>
    </dgm:pt>
    <dgm:pt modelId="{7476A662-672F-4D4B-B9C8-353096F06212}" type="pres">
      <dgm:prSet presAssocID="{3AA4A4E2-80BC-4FA5-95ED-2E705B6F76F0}" presName="sibTrans" presStyleLbl="sibTrans1D1" presStyleIdx="4" presStyleCnt="5"/>
      <dgm:spPr/>
    </dgm:pt>
  </dgm:ptLst>
  <dgm:cxnLst>
    <dgm:cxn modelId="{1912AD13-E524-46B4-964C-CC0A2F43E474}" srcId="{AB26F482-6933-4BA3-B2EC-881030756CDE}" destId="{3145FE31-3CCE-4E64-A093-404250AB2594}" srcOrd="0" destOrd="0" parTransId="{3D42BBEA-1DF5-4017-9228-6E18E2FAEC93}" sibTransId="{4FE3B11F-EA00-46C3-964C-CEB5AA1F67D0}"/>
    <dgm:cxn modelId="{C85A671B-9A9F-44C3-B7B0-7C1527C0C9AE}" type="presOf" srcId="{3145FE31-3CCE-4E64-A093-404250AB2594}" destId="{DD8FEB48-CB49-4092-A1AD-F22E9ABC4E0C}" srcOrd="0" destOrd="0" presId="urn:microsoft.com/office/officeart/2005/8/layout/cycle5"/>
    <dgm:cxn modelId="{7E0BB51F-4691-4B62-86AA-9954EBB8A7EB}" srcId="{AB26F482-6933-4BA3-B2EC-881030756CDE}" destId="{D39C6BD7-8597-41D2-87FB-AF7AEE8DC9C6}" srcOrd="3" destOrd="0" parTransId="{342BD4FC-788D-4DC7-8A42-1CD4A09832FA}" sibTransId="{6AADA137-76B5-4809-B07E-F9FDC2D8922C}"/>
    <dgm:cxn modelId="{EDDA192E-A8A2-407B-B836-1EFC97C9AFC4}" type="presOf" srcId="{FFBB245E-5817-4894-A1E7-C84BFF9FB34D}" destId="{53B479ED-8EEA-47C2-908C-8E6CDBB35272}" srcOrd="0" destOrd="0" presId="urn:microsoft.com/office/officeart/2005/8/layout/cycle5"/>
    <dgm:cxn modelId="{7272C230-D295-44AB-8BD3-9A74A801B965}" srcId="{AB26F482-6933-4BA3-B2EC-881030756CDE}" destId="{A9743D3D-B909-428D-8603-3785A41723C9}" srcOrd="2" destOrd="0" parTransId="{D23AB194-427D-4EAA-94B1-7813E4E8AB33}" sibTransId="{166DEC21-ADA2-4D02-952C-7A4F773B3E56}"/>
    <dgm:cxn modelId="{277B3739-FBFB-4B4F-A5B2-EA658BE93413}" type="presOf" srcId="{6AADA137-76B5-4809-B07E-F9FDC2D8922C}" destId="{0134E83D-15A7-4E20-B4F3-3633E38AAD39}" srcOrd="0" destOrd="0" presId="urn:microsoft.com/office/officeart/2005/8/layout/cycle5"/>
    <dgm:cxn modelId="{5E0CF862-90A3-4736-A4D9-4FA15313B1B8}" type="presOf" srcId="{AB26F482-6933-4BA3-B2EC-881030756CDE}" destId="{4F3B0209-3916-4819-A8FB-38290979DE68}" srcOrd="0" destOrd="0" presId="urn:microsoft.com/office/officeart/2005/8/layout/cycle5"/>
    <dgm:cxn modelId="{D4DE954E-1412-4670-8C30-29EE2BCD4A2E}" srcId="{AB26F482-6933-4BA3-B2EC-881030756CDE}" destId="{2DC31CF3-34A9-4C16-B31A-8387D8AFAFD1}" srcOrd="4" destOrd="0" parTransId="{E8E65A2D-D59D-47CA-9FCD-F0D9E316D540}" sibTransId="{3AA4A4E2-80BC-4FA5-95ED-2E705B6F76F0}"/>
    <dgm:cxn modelId="{81485975-2116-4DF4-8CDC-B07C0DADD3CD}" type="presOf" srcId="{D39C6BD7-8597-41D2-87FB-AF7AEE8DC9C6}" destId="{A1236C48-0FA2-465A-9D23-13B046F1A009}" srcOrd="0" destOrd="0" presId="urn:microsoft.com/office/officeart/2005/8/layout/cycle5"/>
    <dgm:cxn modelId="{88D9FE59-6D7D-4188-A844-6F150AA55B4C}" type="presOf" srcId="{4FE3B11F-EA00-46C3-964C-CEB5AA1F67D0}" destId="{2579007D-01C0-428A-9B74-D537219874C6}" srcOrd="0" destOrd="0" presId="urn:microsoft.com/office/officeart/2005/8/layout/cycle5"/>
    <dgm:cxn modelId="{2A43938D-287B-4FBA-9B97-CAA90F89348F}" type="presOf" srcId="{A9743D3D-B909-428D-8603-3785A41723C9}" destId="{FD05EA19-8EB3-4634-BBF6-CCF7CAAEA37A}" srcOrd="0" destOrd="0" presId="urn:microsoft.com/office/officeart/2005/8/layout/cycle5"/>
    <dgm:cxn modelId="{05FAF78F-1263-4868-B7D4-9466CCAD1F9F}" type="presOf" srcId="{2DC31CF3-34A9-4C16-B31A-8387D8AFAFD1}" destId="{913AB53B-9FE1-4288-A796-56074500B814}" srcOrd="0" destOrd="0" presId="urn:microsoft.com/office/officeart/2005/8/layout/cycle5"/>
    <dgm:cxn modelId="{A30384AB-DBF5-4B3F-A6A4-3C76579913CA}" srcId="{AB26F482-6933-4BA3-B2EC-881030756CDE}" destId="{FFBB245E-5817-4894-A1E7-C84BFF9FB34D}" srcOrd="1" destOrd="0" parTransId="{9B71C7A2-F18C-434D-B90D-26DF51A78584}" sibTransId="{8FE33FBD-D7DE-4592-B217-E8D8095AFC80}"/>
    <dgm:cxn modelId="{E93D13B5-B4CA-4BC9-AF30-EECA58A9BAE8}" type="presOf" srcId="{166DEC21-ADA2-4D02-952C-7A4F773B3E56}" destId="{6D0B83A5-98AD-4486-8F2A-7C9C439AA559}" srcOrd="0" destOrd="0" presId="urn:microsoft.com/office/officeart/2005/8/layout/cycle5"/>
    <dgm:cxn modelId="{410F26D2-E80E-4A04-AF76-33348A7F5919}" type="presOf" srcId="{8FE33FBD-D7DE-4592-B217-E8D8095AFC80}" destId="{94446DCE-657C-45F5-B0EF-98A5F01778BC}" srcOrd="0" destOrd="0" presId="urn:microsoft.com/office/officeart/2005/8/layout/cycle5"/>
    <dgm:cxn modelId="{EE3616E8-202C-4505-8BEA-538779E77479}" type="presOf" srcId="{3AA4A4E2-80BC-4FA5-95ED-2E705B6F76F0}" destId="{7476A662-672F-4D4B-B9C8-353096F06212}" srcOrd="0" destOrd="0" presId="urn:microsoft.com/office/officeart/2005/8/layout/cycle5"/>
    <dgm:cxn modelId="{27411B77-74F0-4DCE-B06A-7EBD15ECA777}" type="presParOf" srcId="{4F3B0209-3916-4819-A8FB-38290979DE68}" destId="{DD8FEB48-CB49-4092-A1AD-F22E9ABC4E0C}" srcOrd="0" destOrd="0" presId="urn:microsoft.com/office/officeart/2005/8/layout/cycle5"/>
    <dgm:cxn modelId="{4854CE05-03E6-4245-9031-F7B7D7CED90D}" type="presParOf" srcId="{4F3B0209-3916-4819-A8FB-38290979DE68}" destId="{B9AF48C2-222D-49E4-AAE2-7EFCE659B699}" srcOrd="1" destOrd="0" presId="urn:microsoft.com/office/officeart/2005/8/layout/cycle5"/>
    <dgm:cxn modelId="{7FE3EAAE-BFDD-4943-80F0-BD8F95FD91E1}" type="presParOf" srcId="{4F3B0209-3916-4819-A8FB-38290979DE68}" destId="{2579007D-01C0-428A-9B74-D537219874C6}" srcOrd="2" destOrd="0" presId="urn:microsoft.com/office/officeart/2005/8/layout/cycle5"/>
    <dgm:cxn modelId="{C0E789A0-3CA6-46C1-BDBF-BE7DEC7F42AA}" type="presParOf" srcId="{4F3B0209-3916-4819-A8FB-38290979DE68}" destId="{53B479ED-8EEA-47C2-908C-8E6CDBB35272}" srcOrd="3" destOrd="0" presId="urn:microsoft.com/office/officeart/2005/8/layout/cycle5"/>
    <dgm:cxn modelId="{7F5F9AD8-7A9C-44B9-9C91-8B213B1D304C}" type="presParOf" srcId="{4F3B0209-3916-4819-A8FB-38290979DE68}" destId="{66B88824-FED2-49CA-A1AF-C20734519AED}" srcOrd="4" destOrd="0" presId="urn:microsoft.com/office/officeart/2005/8/layout/cycle5"/>
    <dgm:cxn modelId="{93403CE9-8135-45BE-A8EA-E9C5F73340D7}" type="presParOf" srcId="{4F3B0209-3916-4819-A8FB-38290979DE68}" destId="{94446DCE-657C-45F5-B0EF-98A5F01778BC}" srcOrd="5" destOrd="0" presId="urn:microsoft.com/office/officeart/2005/8/layout/cycle5"/>
    <dgm:cxn modelId="{155576A3-C40F-485B-B9AB-ABDB81FEA4DA}" type="presParOf" srcId="{4F3B0209-3916-4819-A8FB-38290979DE68}" destId="{FD05EA19-8EB3-4634-BBF6-CCF7CAAEA37A}" srcOrd="6" destOrd="0" presId="urn:microsoft.com/office/officeart/2005/8/layout/cycle5"/>
    <dgm:cxn modelId="{0A05A78D-8ECE-4832-ABF3-AEA0C1CF040A}" type="presParOf" srcId="{4F3B0209-3916-4819-A8FB-38290979DE68}" destId="{52BEBAAA-59A1-4EE3-857D-38C2E377EAAC}" srcOrd="7" destOrd="0" presId="urn:microsoft.com/office/officeart/2005/8/layout/cycle5"/>
    <dgm:cxn modelId="{66158B2F-6F4A-442B-AC27-BD6141A7C6F9}" type="presParOf" srcId="{4F3B0209-3916-4819-A8FB-38290979DE68}" destId="{6D0B83A5-98AD-4486-8F2A-7C9C439AA559}" srcOrd="8" destOrd="0" presId="urn:microsoft.com/office/officeart/2005/8/layout/cycle5"/>
    <dgm:cxn modelId="{BCE4925E-57DE-4404-8CFB-73F8D2EABA29}" type="presParOf" srcId="{4F3B0209-3916-4819-A8FB-38290979DE68}" destId="{A1236C48-0FA2-465A-9D23-13B046F1A009}" srcOrd="9" destOrd="0" presId="urn:microsoft.com/office/officeart/2005/8/layout/cycle5"/>
    <dgm:cxn modelId="{7913AB35-C36C-4369-B3F8-92DCB37D8C39}" type="presParOf" srcId="{4F3B0209-3916-4819-A8FB-38290979DE68}" destId="{AED6ED9B-A0C9-45DA-B0A9-F65F60EF653F}" srcOrd="10" destOrd="0" presId="urn:microsoft.com/office/officeart/2005/8/layout/cycle5"/>
    <dgm:cxn modelId="{66F47BF9-CBC0-4B34-B16D-28DADA69D77E}" type="presParOf" srcId="{4F3B0209-3916-4819-A8FB-38290979DE68}" destId="{0134E83D-15A7-4E20-B4F3-3633E38AAD39}" srcOrd="11" destOrd="0" presId="urn:microsoft.com/office/officeart/2005/8/layout/cycle5"/>
    <dgm:cxn modelId="{2CF6A449-E58D-4644-B5B8-EFA195D8304A}" type="presParOf" srcId="{4F3B0209-3916-4819-A8FB-38290979DE68}" destId="{913AB53B-9FE1-4288-A796-56074500B814}" srcOrd="12" destOrd="0" presId="urn:microsoft.com/office/officeart/2005/8/layout/cycle5"/>
    <dgm:cxn modelId="{295FEF0F-0E47-4BDE-A7C2-87D435449BA4}" type="presParOf" srcId="{4F3B0209-3916-4819-A8FB-38290979DE68}" destId="{E4770649-CBF2-40F1-B58F-DA614236D29F}" srcOrd="13" destOrd="0" presId="urn:microsoft.com/office/officeart/2005/8/layout/cycle5"/>
    <dgm:cxn modelId="{ED9FDCFF-8152-491B-AC62-3B3A59E567B7}" type="presParOf" srcId="{4F3B0209-3916-4819-A8FB-38290979DE68}" destId="{7476A662-672F-4D4B-B9C8-353096F06212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8FEB48-CB49-4092-A1AD-F22E9ABC4E0C}">
      <dsp:nvSpPr>
        <dsp:cNvPr id="0" name=""/>
        <dsp:cNvSpPr/>
      </dsp:nvSpPr>
      <dsp:spPr>
        <a:xfrm>
          <a:off x="3095624" y="232"/>
          <a:ext cx="1936750" cy="1258887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 dirty="0"/>
            <a:t>Export concurrent</a:t>
          </a:r>
        </a:p>
      </dsp:txBody>
      <dsp:txXfrm>
        <a:off x="3157078" y="61686"/>
        <a:ext cx="1813842" cy="1135979"/>
      </dsp:txXfrm>
    </dsp:sp>
    <dsp:sp modelId="{2579007D-01C0-428A-9B74-D537219874C6}">
      <dsp:nvSpPr>
        <dsp:cNvPr id="0" name=""/>
        <dsp:cNvSpPr/>
      </dsp:nvSpPr>
      <dsp:spPr>
        <a:xfrm>
          <a:off x="1984342" y="629676"/>
          <a:ext cx="4159314" cy="4159314"/>
        </a:xfrm>
        <a:custGeom>
          <a:avLst/>
          <a:gdLst/>
          <a:ahLst/>
          <a:cxnLst/>
          <a:rect l="0" t="0" r="0" b="0"/>
          <a:pathLst>
            <a:path>
              <a:moveTo>
                <a:pt x="3315338" y="406915"/>
              </a:moveTo>
              <a:arcTo wR="2079657" hR="2079657" stAng="18387232" swAng="1633569"/>
            </a:path>
          </a:pathLst>
        </a:custGeom>
        <a:noFill/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B479ED-8EEA-47C2-908C-8E6CDBB35272}">
      <dsp:nvSpPr>
        <dsp:cNvPr id="0" name=""/>
        <dsp:cNvSpPr/>
      </dsp:nvSpPr>
      <dsp:spPr>
        <a:xfrm>
          <a:off x="5175282" y="2079889"/>
          <a:ext cx="1936750" cy="1258887"/>
        </a:xfrm>
        <a:prstGeom prst="roundRect">
          <a:avLst/>
        </a:prstGeom>
        <a:solidFill>
          <a:schemeClr val="accent4">
            <a:hueOff val="160001"/>
            <a:satOff val="909"/>
            <a:lumOff val="-398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 dirty="0"/>
            <a:t>Formatage colonnes</a:t>
          </a:r>
        </a:p>
      </dsp:txBody>
      <dsp:txXfrm>
        <a:off x="5236736" y="2141343"/>
        <a:ext cx="1813842" cy="1135979"/>
      </dsp:txXfrm>
    </dsp:sp>
    <dsp:sp modelId="{94446DCE-657C-45F5-B0EF-98A5F01778BC}">
      <dsp:nvSpPr>
        <dsp:cNvPr id="0" name=""/>
        <dsp:cNvSpPr/>
      </dsp:nvSpPr>
      <dsp:spPr>
        <a:xfrm>
          <a:off x="1984342" y="629676"/>
          <a:ext cx="4159314" cy="4159314"/>
        </a:xfrm>
        <a:custGeom>
          <a:avLst/>
          <a:gdLst/>
          <a:ahLst/>
          <a:cxnLst/>
          <a:rect l="0" t="0" r="0" b="0"/>
          <a:pathLst>
            <a:path>
              <a:moveTo>
                <a:pt x="3943720" y="3001743"/>
              </a:moveTo>
              <a:arcTo wR="2079657" hR="2079657" stAng="1579199" swAng="1633569"/>
            </a:path>
          </a:pathLst>
        </a:custGeom>
        <a:noFill/>
        <a:ln w="9525" cap="flat" cmpd="sng" algn="ctr">
          <a:solidFill>
            <a:schemeClr val="accent4">
              <a:hueOff val="160001"/>
              <a:satOff val="909"/>
              <a:lumOff val="-3987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236C48-0FA2-465A-9D23-13B046F1A009}">
      <dsp:nvSpPr>
        <dsp:cNvPr id="0" name=""/>
        <dsp:cNvSpPr/>
      </dsp:nvSpPr>
      <dsp:spPr>
        <a:xfrm>
          <a:off x="3095625" y="4159546"/>
          <a:ext cx="1936750" cy="1258887"/>
        </a:xfrm>
        <a:prstGeom prst="roundRect">
          <a:avLst/>
        </a:prstGeom>
        <a:solidFill>
          <a:schemeClr val="accent4">
            <a:hueOff val="320002"/>
            <a:satOff val="1817"/>
            <a:lumOff val="-79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 dirty="0"/>
            <a:t>Ajout à la suite du document de travail</a:t>
          </a:r>
        </a:p>
      </dsp:txBody>
      <dsp:txXfrm>
        <a:off x="3157079" y="4221000"/>
        <a:ext cx="1813842" cy="1135979"/>
      </dsp:txXfrm>
    </dsp:sp>
    <dsp:sp modelId="{0134E83D-15A7-4E20-B4F3-3633E38AAD39}">
      <dsp:nvSpPr>
        <dsp:cNvPr id="0" name=""/>
        <dsp:cNvSpPr/>
      </dsp:nvSpPr>
      <dsp:spPr>
        <a:xfrm>
          <a:off x="1984342" y="629676"/>
          <a:ext cx="4159314" cy="4159314"/>
        </a:xfrm>
        <a:custGeom>
          <a:avLst/>
          <a:gdLst/>
          <a:ahLst/>
          <a:cxnLst/>
          <a:rect l="0" t="0" r="0" b="0"/>
          <a:pathLst>
            <a:path>
              <a:moveTo>
                <a:pt x="843976" y="3752399"/>
              </a:moveTo>
              <a:arcTo wR="2079657" hR="2079657" stAng="7587232" swAng="1633569"/>
            </a:path>
          </a:pathLst>
        </a:custGeom>
        <a:noFill/>
        <a:ln w="9525" cap="flat" cmpd="sng" algn="ctr">
          <a:solidFill>
            <a:schemeClr val="accent4">
              <a:hueOff val="320002"/>
              <a:satOff val="1817"/>
              <a:lumOff val="-7974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13AB53B-9FE1-4288-A796-56074500B814}">
      <dsp:nvSpPr>
        <dsp:cNvPr id="0" name=""/>
        <dsp:cNvSpPr/>
      </dsp:nvSpPr>
      <dsp:spPr>
        <a:xfrm>
          <a:off x="1015967" y="2079889"/>
          <a:ext cx="1936750" cy="1258887"/>
        </a:xfrm>
        <a:prstGeom prst="roundRect">
          <a:avLst/>
        </a:prstGeom>
        <a:solidFill>
          <a:schemeClr val="accent4">
            <a:hueOff val="480003"/>
            <a:satOff val="2726"/>
            <a:lumOff val="-1196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 dirty="0"/>
            <a:t>Dédoublonnage</a:t>
          </a:r>
        </a:p>
      </dsp:txBody>
      <dsp:txXfrm>
        <a:off x="1077421" y="2141343"/>
        <a:ext cx="1813842" cy="1135979"/>
      </dsp:txXfrm>
    </dsp:sp>
    <dsp:sp modelId="{7476A662-672F-4D4B-B9C8-353096F06212}">
      <dsp:nvSpPr>
        <dsp:cNvPr id="0" name=""/>
        <dsp:cNvSpPr/>
      </dsp:nvSpPr>
      <dsp:spPr>
        <a:xfrm>
          <a:off x="1984342" y="629676"/>
          <a:ext cx="4159314" cy="4159314"/>
        </a:xfrm>
        <a:custGeom>
          <a:avLst/>
          <a:gdLst/>
          <a:ahLst/>
          <a:cxnLst/>
          <a:rect l="0" t="0" r="0" b="0"/>
          <a:pathLst>
            <a:path>
              <a:moveTo>
                <a:pt x="215594" y="1157570"/>
              </a:moveTo>
              <a:arcTo wR="2079657" hR="2079657" stAng="12379199" swAng="1633569"/>
            </a:path>
          </a:pathLst>
        </a:custGeom>
        <a:noFill/>
        <a:ln w="9525" cap="flat" cmpd="sng" algn="ctr">
          <a:solidFill>
            <a:schemeClr val="accent4">
              <a:hueOff val="480003"/>
              <a:satOff val="2726"/>
              <a:lumOff val="-11961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8FEB48-CB49-4092-A1AD-F22E9ABC4E0C}">
      <dsp:nvSpPr>
        <dsp:cNvPr id="0" name=""/>
        <dsp:cNvSpPr/>
      </dsp:nvSpPr>
      <dsp:spPr>
        <a:xfrm>
          <a:off x="3174007" y="3160"/>
          <a:ext cx="1779984" cy="1156989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700" kern="1200" dirty="0"/>
            <a:t>Export </a:t>
          </a:r>
          <a:r>
            <a:rPr lang="fr-FR" sz="1700" kern="1200" dirty="0" err="1"/>
            <a:t>Suggest</a:t>
          </a:r>
          <a:endParaRPr lang="fr-FR" sz="1700" kern="1200" dirty="0"/>
        </a:p>
      </dsp:txBody>
      <dsp:txXfrm>
        <a:off x="3230487" y="59640"/>
        <a:ext cx="1667024" cy="1044029"/>
      </dsp:txXfrm>
    </dsp:sp>
    <dsp:sp modelId="{2579007D-01C0-428A-9B74-D537219874C6}">
      <dsp:nvSpPr>
        <dsp:cNvPr id="0" name=""/>
        <dsp:cNvSpPr/>
      </dsp:nvSpPr>
      <dsp:spPr>
        <a:xfrm>
          <a:off x="1753873" y="581655"/>
          <a:ext cx="4620252" cy="4620252"/>
        </a:xfrm>
        <a:custGeom>
          <a:avLst/>
          <a:gdLst/>
          <a:ahLst/>
          <a:cxnLst/>
          <a:rect l="0" t="0" r="0" b="0"/>
          <a:pathLst>
            <a:path>
              <a:moveTo>
                <a:pt x="3438230" y="294173"/>
              </a:moveTo>
              <a:arcTo wR="2310126" hR="2310126" stAng="17953853" swAng="1210876"/>
            </a:path>
          </a:pathLst>
        </a:custGeom>
        <a:noFill/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B479ED-8EEA-47C2-908C-8E6CDBB35272}">
      <dsp:nvSpPr>
        <dsp:cNvPr id="0" name=""/>
        <dsp:cNvSpPr/>
      </dsp:nvSpPr>
      <dsp:spPr>
        <a:xfrm>
          <a:off x="5371068" y="1599418"/>
          <a:ext cx="1779984" cy="1156989"/>
        </a:xfrm>
        <a:prstGeom prst="roundRect">
          <a:avLst/>
        </a:prstGeom>
        <a:solidFill>
          <a:schemeClr val="accent4">
            <a:hueOff val="120001"/>
            <a:satOff val="682"/>
            <a:lumOff val="-299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700" kern="1200" dirty="0"/>
            <a:t>Passage dans Google planer</a:t>
          </a:r>
        </a:p>
      </dsp:txBody>
      <dsp:txXfrm>
        <a:off x="5427548" y="1655898"/>
        <a:ext cx="1667024" cy="1044029"/>
      </dsp:txXfrm>
    </dsp:sp>
    <dsp:sp modelId="{94446DCE-657C-45F5-B0EF-98A5F01778BC}">
      <dsp:nvSpPr>
        <dsp:cNvPr id="0" name=""/>
        <dsp:cNvSpPr/>
      </dsp:nvSpPr>
      <dsp:spPr>
        <a:xfrm>
          <a:off x="1753873" y="581655"/>
          <a:ext cx="4620252" cy="4620252"/>
        </a:xfrm>
        <a:custGeom>
          <a:avLst/>
          <a:gdLst/>
          <a:ahLst/>
          <a:cxnLst/>
          <a:rect l="0" t="0" r="0" b="0"/>
          <a:pathLst>
            <a:path>
              <a:moveTo>
                <a:pt x="4614700" y="2470186"/>
              </a:moveTo>
              <a:arcTo wR="2310126" hR="2310126" stAng="21838381" swAng="1359213"/>
            </a:path>
          </a:pathLst>
        </a:custGeom>
        <a:noFill/>
        <a:ln w="9525" cap="flat" cmpd="sng" algn="ctr">
          <a:solidFill>
            <a:schemeClr val="accent4">
              <a:hueOff val="120001"/>
              <a:satOff val="682"/>
              <a:lumOff val="-299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05EA19-8EB3-4634-BBF6-CCF7CAAEA37A}">
      <dsp:nvSpPr>
        <dsp:cNvPr id="0" name=""/>
        <dsp:cNvSpPr/>
      </dsp:nvSpPr>
      <dsp:spPr>
        <a:xfrm>
          <a:off x="4531865" y="4182218"/>
          <a:ext cx="1779984" cy="1156989"/>
        </a:xfrm>
        <a:prstGeom prst="roundRect">
          <a:avLst/>
        </a:prstGeom>
        <a:solidFill>
          <a:schemeClr val="accent4">
            <a:hueOff val="240001"/>
            <a:satOff val="1363"/>
            <a:lumOff val="-598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700" kern="1200" dirty="0"/>
            <a:t>Formatage des colonnes</a:t>
          </a:r>
        </a:p>
      </dsp:txBody>
      <dsp:txXfrm>
        <a:off x="4588345" y="4238698"/>
        <a:ext cx="1667024" cy="1044029"/>
      </dsp:txXfrm>
    </dsp:sp>
    <dsp:sp modelId="{6D0B83A5-98AD-4486-8F2A-7C9C439AA559}">
      <dsp:nvSpPr>
        <dsp:cNvPr id="0" name=""/>
        <dsp:cNvSpPr/>
      </dsp:nvSpPr>
      <dsp:spPr>
        <a:xfrm>
          <a:off x="1753873" y="581655"/>
          <a:ext cx="4620252" cy="4620252"/>
        </a:xfrm>
        <a:custGeom>
          <a:avLst/>
          <a:gdLst/>
          <a:ahLst/>
          <a:cxnLst/>
          <a:rect l="0" t="0" r="0" b="0"/>
          <a:pathLst>
            <a:path>
              <a:moveTo>
                <a:pt x="2593389" y="4602819"/>
              </a:moveTo>
              <a:arcTo wR="2310126" hR="2310126" stAng="4977406" swAng="845189"/>
            </a:path>
          </a:pathLst>
        </a:custGeom>
        <a:noFill/>
        <a:ln w="9525" cap="flat" cmpd="sng" algn="ctr">
          <a:solidFill>
            <a:schemeClr val="accent4">
              <a:hueOff val="240001"/>
              <a:satOff val="1363"/>
              <a:lumOff val="-598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236C48-0FA2-465A-9D23-13B046F1A009}">
      <dsp:nvSpPr>
        <dsp:cNvPr id="0" name=""/>
        <dsp:cNvSpPr/>
      </dsp:nvSpPr>
      <dsp:spPr>
        <a:xfrm>
          <a:off x="1816149" y="4182218"/>
          <a:ext cx="1779984" cy="1156989"/>
        </a:xfrm>
        <a:prstGeom prst="roundRect">
          <a:avLst/>
        </a:prstGeom>
        <a:solidFill>
          <a:schemeClr val="accent4">
            <a:hueOff val="360002"/>
            <a:satOff val="2045"/>
            <a:lumOff val="-897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700" kern="1200" dirty="0"/>
            <a:t>Ajout à la suite du document de travail</a:t>
          </a:r>
        </a:p>
      </dsp:txBody>
      <dsp:txXfrm>
        <a:off x="1872629" y="4238698"/>
        <a:ext cx="1667024" cy="1044029"/>
      </dsp:txXfrm>
    </dsp:sp>
    <dsp:sp modelId="{0134E83D-15A7-4E20-B4F3-3633E38AAD39}">
      <dsp:nvSpPr>
        <dsp:cNvPr id="0" name=""/>
        <dsp:cNvSpPr/>
      </dsp:nvSpPr>
      <dsp:spPr>
        <a:xfrm>
          <a:off x="1753873" y="581655"/>
          <a:ext cx="4620252" cy="4620252"/>
        </a:xfrm>
        <a:custGeom>
          <a:avLst/>
          <a:gdLst/>
          <a:ahLst/>
          <a:cxnLst/>
          <a:rect l="0" t="0" r="0" b="0"/>
          <a:pathLst>
            <a:path>
              <a:moveTo>
                <a:pt x="244996" y="3345463"/>
              </a:moveTo>
              <a:arcTo wR="2310126" hR="2310126" stAng="9202406" swAng="1359213"/>
            </a:path>
          </a:pathLst>
        </a:custGeom>
        <a:noFill/>
        <a:ln w="9525" cap="flat" cmpd="sng" algn="ctr">
          <a:solidFill>
            <a:schemeClr val="accent4">
              <a:hueOff val="360002"/>
              <a:satOff val="2045"/>
              <a:lumOff val="-8971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13AB53B-9FE1-4288-A796-56074500B814}">
      <dsp:nvSpPr>
        <dsp:cNvPr id="0" name=""/>
        <dsp:cNvSpPr/>
      </dsp:nvSpPr>
      <dsp:spPr>
        <a:xfrm>
          <a:off x="976947" y="1599418"/>
          <a:ext cx="1779984" cy="1156989"/>
        </a:xfrm>
        <a:prstGeom prst="roundRect">
          <a:avLst/>
        </a:prstGeom>
        <a:solidFill>
          <a:schemeClr val="accent4">
            <a:hueOff val="480003"/>
            <a:satOff val="2726"/>
            <a:lumOff val="-1196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700" kern="1200" dirty="0"/>
            <a:t>Dédoublonnage</a:t>
          </a:r>
        </a:p>
      </dsp:txBody>
      <dsp:txXfrm>
        <a:off x="1033427" y="1655898"/>
        <a:ext cx="1667024" cy="1044029"/>
      </dsp:txXfrm>
    </dsp:sp>
    <dsp:sp modelId="{7476A662-672F-4D4B-B9C8-353096F06212}">
      <dsp:nvSpPr>
        <dsp:cNvPr id="0" name=""/>
        <dsp:cNvSpPr/>
      </dsp:nvSpPr>
      <dsp:spPr>
        <a:xfrm>
          <a:off x="1753873" y="581655"/>
          <a:ext cx="4620252" cy="4620252"/>
        </a:xfrm>
        <a:custGeom>
          <a:avLst/>
          <a:gdLst/>
          <a:ahLst/>
          <a:cxnLst/>
          <a:rect l="0" t="0" r="0" b="0"/>
          <a:pathLst>
            <a:path>
              <a:moveTo>
                <a:pt x="555794" y="807127"/>
              </a:moveTo>
              <a:arcTo wR="2310126" hR="2310126" stAng="13235271" swAng="1210876"/>
            </a:path>
          </a:pathLst>
        </a:custGeom>
        <a:noFill/>
        <a:ln w="9525" cap="flat" cmpd="sng" algn="ctr">
          <a:solidFill>
            <a:schemeClr val="accent4">
              <a:hueOff val="480003"/>
              <a:satOff val="2726"/>
              <a:lumOff val="-11961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43E3D3-011F-4F63-8C67-2A75CFD53C82}" type="datetimeFigureOut">
              <a:rPr lang="fr-FR" smtClean="0"/>
              <a:t>17/04/2020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571902-FAA8-442E-B960-7751FA5FCE4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2517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DF61EA0F-A667-4B49-8422-0062BC55E249}" type="slidenum">
              <a:rPr lang="en-US" sz="1200" b="0" i="0">
                <a:latin typeface="Calibri"/>
                <a:ea typeface="+mn-ea"/>
                <a:cs typeface="+mn-cs"/>
              </a:rPr>
              <a:t>1</a:t>
            </a:fld>
            <a:endParaRPr lang="en-US" sz="1200" b="0" i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77859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7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preserve="1">
  <p:cSld name="Title Slid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6021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preserve="1">
  <p:cSld name="Title and Vertical Tex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2835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preserve="1">
  <p:cSld name="Vertical Title and 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3475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>
  <p:cSld name="Title and Content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0824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preserve="1">
  <p:cSld name="Section Header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2250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preserve="1">
  <p:cSld name="Two Conten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81673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preserve="1">
  <p:cSld name="Comparison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46167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preserve="1">
  <p:cSld name="Title Onl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8808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Blank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77114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preserve="1">
  <p:cSld name="Content with Caption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102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preserve="1">
  <p:cSld name="Picture with Caption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0736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11811000" y="6477000"/>
            <a:ext cx="381000" cy="381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Google Shape;7;p1"/>
          <p:cNvSpPr/>
          <p:nvPr/>
        </p:nvSpPr>
        <p:spPr>
          <a:xfrm>
            <a:off x="0" y="6477000"/>
            <a:ext cx="11810999" cy="381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8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8014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9" name="Google Shape;9;p1"/>
          <p:cNvSpPr txBox="1"/>
          <p:nvPr/>
        </p:nvSpPr>
        <p:spPr>
          <a:xfrm>
            <a:off x="11827392" y="6485079"/>
            <a:ext cx="36058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000" b="1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‹N°›</a:t>
            </a:fld>
            <a:endParaRPr sz="1000" b="1" i="0" u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" name="Google Shape;10;p1"/>
          <p:cNvSpPr txBox="1"/>
          <p:nvPr/>
        </p:nvSpPr>
        <p:spPr>
          <a:xfrm>
            <a:off x="10853350" y="6468687"/>
            <a:ext cx="8709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#seocamp</a:t>
            </a:r>
            <a:endParaRPr sz="1100">
              <a:solidFill>
                <a:srgbClr val="FFFFFF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E05A9E92-83C5-4368-BBEE-DD76EEF6D246}"/>
              </a:ext>
            </a:extLst>
          </p:cNvPr>
          <p:cNvSpPr txBox="1"/>
          <p:nvPr userDrawn="1"/>
        </p:nvSpPr>
        <p:spPr>
          <a:xfrm>
            <a:off x="406706" y="6480500"/>
            <a:ext cx="3159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SEO </a:t>
            </a:r>
            <a:r>
              <a:rPr lang="fr-FR" dirty="0">
                <a:solidFill>
                  <a:srgbClr val="B46228"/>
                </a:solidFill>
              </a:rPr>
              <a:t>CAMP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i="1" dirty="0">
                <a:solidFill>
                  <a:schemeClr val="bg1"/>
                </a:solidFill>
              </a:rPr>
              <a:t>Day</a:t>
            </a:r>
            <a:r>
              <a:rPr lang="fr-FR" dirty="0">
                <a:solidFill>
                  <a:schemeClr val="bg1"/>
                </a:solidFill>
              </a:rPr>
              <a:t> LYON 2019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471EE90-A51C-49A9-9DBA-EF2CE906297B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85" y="6485079"/>
            <a:ext cx="266625" cy="364608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AD2360C4-7C4B-4B14-BAAF-C8B19882E8D8}"/>
              </a:ext>
            </a:extLst>
          </p:cNvPr>
          <p:cNvSpPr txBox="1"/>
          <p:nvPr userDrawn="1"/>
        </p:nvSpPr>
        <p:spPr>
          <a:xfrm>
            <a:off x="5111780" y="6537667"/>
            <a:ext cx="38862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</a:rPr>
              <a:t>TRIKAYA Communication SAS 2019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F306E5E3-F734-407F-A564-951D812A7B3C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4839608" y="6511717"/>
            <a:ext cx="272172" cy="302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5210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hyperlink" Target="https://www.deviantart.com/flowerroad/art/The-Key-of-Dreams-346059080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gif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0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10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>
            <a:extLst>
              <a:ext uri="{FF2B5EF4-FFF2-40B4-BE49-F238E27FC236}">
                <a16:creationId xmlns:a16="http://schemas.microsoft.com/office/drawing/2014/main" id="{814BA938-FB9C-4BF3-B0F1-AEE5A86EFF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840"/>
            <a:ext cx="12192000" cy="8107680"/>
          </a:xfrm>
          <a:prstGeom prst="rect">
            <a:avLst/>
          </a:prstGeom>
        </p:spPr>
      </p:pic>
      <p:sp>
        <p:nvSpPr>
          <p:cNvPr id="9" name="ZoneTexte 8"/>
          <p:cNvSpPr txBox="1"/>
          <p:nvPr/>
        </p:nvSpPr>
        <p:spPr>
          <a:xfrm>
            <a:off x="-1" y="549912"/>
            <a:ext cx="563740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>
                <a:solidFill>
                  <a:schemeClr val="bg1"/>
                </a:solidFill>
                <a:latin typeface="Eras Bold ITC" panose="020B0907030504020204" pitchFamily="34" charset="0"/>
              </a:rPr>
              <a:t>Techniques avancées de recherches de mots clés à forte valeur ajoutée</a:t>
            </a:r>
            <a:endParaRPr lang="fr-FR" sz="2800" b="1" dirty="0">
              <a:solidFill>
                <a:schemeClr val="bg1"/>
              </a:solidFill>
              <a:latin typeface="Eras Bold ITC" panose="020B0907030504020204" pitchFamily="34" charset="0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7090913" y="6423779"/>
            <a:ext cx="496018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dirty="0">
                <a:solidFill>
                  <a:schemeClr val="bg1"/>
                </a:solidFill>
              </a:rPr>
              <a:t>Source : </a:t>
            </a:r>
            <a:r>
              <a:rPr lang="fr-FR" sz="800" dirty="0">
                <a:solidFill>
                  <a:schemeClr val="bg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https://www.deviantart.com/flowerroad/art/The-Key-of-Dreams-346059080</a:t>
            </a:r>
            <a:endParaRPr lang="fr-FR" sz="800" dirty="0">
              <a:solidFill>
                <a:schemeClr val="bg1"/>
              </a:solidFill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036B95A0-938C-47CB-84E5-DCE8A3BFD5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71920" y="3547519"/>
            <a:ext cx="4300177" cy="2203026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1615385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1524001" y="418803"/>
            <a:ext cx="9144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Où : </a:t>
            </a:r>
            <a:r>
              <a:rPr lang="fr-FR" dirty="0"/>
              <a:t>Google </a:t>
            </a:r>
            <a:r>
              <a:rPr lang="fr-FR" dirty="0" err="1"/>
              <a:t>Maps</a:t>
            </a:r>
            <a:r>
              <a:rPr lang="fr-FR" dirty="0"/>
              <a:t> pour la recherche locale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1524000" y="107341"/>
            <a:ext cx="9144000" cy="27699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Brainstorming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24157" y="-3848"/>
            <a:ext cx="1171429" cy="44761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-1"/>
            <a:ext cx="12192000" cy="447620"/>
          </a:xfrm>
          <a:prstGeom prst="rect">
            <a:avLst/>
          </a:prstGeom>
          <a:solidFill>
            <a:srgbClr val="3437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751888" cy="447675"/>
          </a:xfrm>
        </p:spPr>
        <p:txBody>
          <a:bodyPr>
            <a:noAutofit/>
          </a:bodyPr>
          <a:lstStyle/>
          <a:p>
            <a:pPr algn="l" defTabSz="914400">
              <a:spcBef>
                <a:spcPts val="0"/>
              </a:spcBef>
              <a:buNone/>
            </a:pPr>
            <a:r>
              <a:rPr lang="fr-FR" sz="2800" b="0" i="0" dirty="0">
                <a:solidFill>
                  <a:schemeClr val="bg1"/>
                </a:solidFill>
                <a:latin typeface="Segoe UI Light"/>
                <a:ea typeface="+mj-ea"/>
                <a:cs typeface="+mj-cs"/>
              </a:rPr>
              <a:t>Brainstorming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CFC40636-AB68-444F-94AB-DEB2595A83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0980" y="803144"/>
            <a:ext cx="7350040" cy="5616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006493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1524001" y="418803"/>
            <a:ext cx="9144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Combiner les expressions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1524000" y="107341"/>
            <a:ext cx="9144000" cy="27699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Brainstorming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24157" y="-3848"/>
            <a:ext cx="1171429" cy="447619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049" y="2116560"/>
            <a:ext cx="4911306" cy="2678895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9275" y="822598"/>
            <a:ext cx="4843679" cy="5070238"/>
          </a:xfrm>
          <a:prstGeom prst="rect">
            <a:avLst/>
          </a:prstGeom>
        </p:spPr>
      </p:pic>
      <p:sp>
        <p:nvSpPr>
          <p:cNvPr id="8" name="Flèche droite 7"/>
          <p:cNvSpPr/>
          <p:nvPr/>
        </p:nvSpPr>
        <p:spPr>
          <a:xfrm>
            <a:off x="5721132" y="3192901"/>
            <a:ext cx="707366" cy="52621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/>
          <p:cNvSpPr txBox="1"/>
          <p:nvPr/>
        </p:nvSpPr>
        <p:spPr>
          <a:xfrm>
            <a:off x="161428" y="1621186"/>
            <a:ext cx="51865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http://www.webrankinfo.com/outils/expressions.php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-1"/>
            <a:ext cx="12192000" cy="447620"/>
          </a:xfrm>
          <a:prstGeom prst="rect">
            <a:avLst/>
          </a:prstGeom>
          <a:solidFill>
            <a:srgbClr val="3437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Titr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751888" cy="447675"/>
          </a:xfrm>
        </p:spPr>
        <p:txBody>
          <a:bodyPr>
            <a:noAutofit/>
          </a:bodyPr>
          <a:lstStyle/>
          <a:p>
            <a:pPr algn="l" defTabSz="914400">
              <a:spcBef>
                <a:spcPts val="0"/>
              </a:spcBef>
              <a:buNone/>
            </a:pPr>
            <a:r>
              <a:rPr lang="fr-FR" sz="2800" b="0" i="0" dirty="0">
                <a:solidFill>
                  <a:schemeClr val="bg1"/>
                </a:solidFill>
                <a:latin typeface="Segoe UI Light"/>
                <a:ea typeface="+mj-ea"/>
                <a:cs typeface="+mj-cs"/>
              </a:rPr>
              <a:t>Brainstorming</a:t>
            </a:r>
          </a:p>
        </p:txBody>
      </p:sp>
    </p:spTree>
    <p:extLst>
      <p:ext uri="{BB962C8B-B14F-4D97-AF65-F5344CB8AC3E}">
        <p14:creationId xmlns:p14="http://schemas.microsoft.com/office/powerpoint/2010/main" val="3156683455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/>
          <p:cNvSpPr txBox="1"/>
          <p:nvPr/>
        </p:nvSpPr>
        <p:spPr>
          <a:xfrm>
            <a:off x="1524000" y="107341"/>
            <a:ext cx="9144000" cy="27699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Brainstorming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24157" y="-3848"/>
            <a:ext cx="1171429" cy="447619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-1"/>
            <a:ext cx="12192000" cy="447620"/>
          </a:xfrm>
          <a:prstGeom prst="rect">
            <a:avLst/>
          </a:prstGeom>
          <a:solidFill>
            <a:srgbClr val="3437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Titr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751888" cy="447675"/>
          </a:xfrm>
        </p:spPr>
        <p:txBody>
          <a:bodyPr>
            <a:noAutofit/>
          </a:bodyPr>
          <a:lstStyle/>
          <a:p>
            <a:pPr algn="l" defTabSz="914400">
              <a:spcBef>
                <a:spcPts val="0"/>
              </a:spcBef>
              <a:buNone/>
            </a:pPr>
            <a:r>
              <a:rPr lang="fr-FR" sz="2800" b="0" i="0" dirty="0">
                <a:solidFill>
                  <a:schemeClr val="bg1"/>
                </a:solidFill>
                <a:latin typeface="Segoe UI Light"/>
                <a:ea typeface="+mj-ea"/>
                <a:cs typeface="+mj-cs"/>
              </a:rPr>
              <a:t>Brainstorming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44674F81-0693-419F-B554-E3F3C02576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024" y="551112"/>
            <a:ext cx="9102124" cy="2672728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3D3D48A5-7642-4FAD-B765-498E8D1538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4095" y="3327277"/>
            <a:ext cx="8123809" cy="3066667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18B94115-2180-4875-91FC-FB3A23ABD2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6189" y="554960"/>
            <a:ext cx="1286442" cy="1518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403702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/>
          <p:cNvSpPr txBox="1"/>
          <p:nvPr/>
        </p:nvSpPr>
        <p:spPr>
          <a:xfrm>
            <a:off x="1524000" y="107341"/>
            <a:ext cx="9144000" cy="27699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Brainstorming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24157" y="-3848"/>
            <a:ext cx="1171429" cy="447619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-1"/>
            <a:ext cx="12192000" cy="447620"/>
          </a:xfrm>
          <a:prstGeom prst="rect">
            <a:avLst/>
          </a:prstGeom>
          <a:solidFill>
            <a:srgbClr val="3437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Titr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751888" cy="447675"/>
          </a:xfrm>
        </p:spPr>
        <p:txBody>
          <a:bodyPr>
            <a:noAutofit/>
          </a:bodyPr>
          <a:lstStyle/>
          <a:p>
            <a:pPr algn="l" defTabSz="914400">
              <a:spcBef>
                <a:spcPts val="0"/>
              </a:spcBef>
              <a:buNone/>
            </a:pPr>
            <a:r>
              <a:rPr lang="fr-FR" sz="2800" b="0" i="0" dirty="0">
                <a:solidFill>
                  <a:schemeClr val="bg1"/>
                </a:solidFill>
                <a:latin typeface="Segoe UI Light"/>
                <a:ea typeface="+mj-ea"/>
                <a:cs typeface="+mj-cs"/>
              </a:rPr>
              <a:t>Brainstorming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AA6E27C-EFFC-4FD2-BA09-BF0A51F039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1729" y="551112"/>
            <a:ext cx="6946238" cy="3183353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B123EA45-F909-4D1A-B57E-AF17F06F50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189" y="554960"/>
            <a:ext cx="1286442" cy="1518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561997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/>
          <p:cNvSpPr txBox="1"/>
          <p:nvPr/>
        </p:nvSpPr>
        <p:spPr>
          <a:xfrm>
            <a:off x="1524000" y="107341"/>
            <a:ext cx="9144000" cy="27699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Brainstorming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24157" y="-3848"/>
            <a:ext cx="1171429" cy="447619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-1"/>
            <a:ext cx="12192000" cy="447620"/>
          </a:xfrm>
          <a:prstGeom prst="rect">
            <a:avLst/>
          </a:prstGeom>
          <a:solidFill>
            <a:srgbClr val="3437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Titr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751888" cy="447675"/>
          </a:xfrm>
        </p:spPr>
        <p:txBody>
          <a:bodyPr>
            <a:noAutofit/>
          </a:bodyPr>
          <a:lstStyle/>
          <a:p>
            <a:pPr algn="l" defTabSz="914400">
              <a:spcBef>
                <a:spcPts val="0"/>
              </a:spcBef>
              <a:buNone/>
            </a:pPr>
            <a:r>
              <a:rPr lang="fr-FR" sz="2800" b="0" i="0" dirty="0">
                <a:solidFill>
                  <a:schemeClr val="bg1"/>
                </a:solidFill>
                <a:latin typeface="Segoe UI Light"/>
                <a:ea typeface="+mj-ea"/>
                <a:cs typeface="+mj-cs"/>
              </a:rPr>
              <a:t>Brainstorming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CEB0046-71FC-453A-8A1F-9F90330094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430245"/>
            <a:ext cx="12192000" cy="402715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947E6AE5-2B45-4450-BF8E-40843658D2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189" y="554960"/>
            <a:ext cx="1286442" cy="1518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012303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1524000" y="107341"/>
            <a:ext cx="9144000" cy="27699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La recherche de mots clé &gt; Technique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24157" y="-3848"/>
            <a:ext cx="1171429" cy="44761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-1"/>
            <a:ext cx="12192000" cy="447620"/>
          </a:xfrm>
          <a:prstGeom prst="rect">
            <a:avLst/>
          </a:prstGeom>
          <a:solidFill>
            <a:srgbClr val="3437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751888" cy="447675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fr-FR" sz="2800" b="0" i="0" dirty="0">
                <a:solidFill>
                  <a:schemeClr val="bg1"/>
                </a:solidFill>
                <a:latin typeface="Segoe UI Light"/>
                <a:ea typeface="+mj-ea"/>
                <a:cs typeface="+mj-cs"/>
              </a:rPr>
              <a:t>Fichier de travail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8857" y="862333"/>
            <a:ext cx="5914286" cy="5133333"/>
          </a:xfrm>
          <a:prstGeom prst="rect">
            <a:avLst/>
          </a:prstGeom>
        </p:spPr>
      </p:pic>
      <p:sp>
        <p:nvSpPr>
          <p:cNvPr id="2" name="Flèche : droite 1">
            <a:extLst>
              <a:ext uri="{FF2B5EF4-FFF2-40B4-BE49-F238E27FC236}">
                <a16:creationId xmlns:a16="http://schemas.microsoft.com/office/drawing/2014/main" id="{06FDB3AD-E424-4B1A-8E5B-4FDA9CCA4C99}"/>
              </a:ext>
            </a:extLst>
          </p:cNvPr>
          <p:cNvSpPr/>
          <p:nvPr/>
        </p:nvSpPr>
        <p:spPr>
          <a:xfrm>
            <a:off x="411061" y="2441196"/>
            <a:ext cx="2382473" cy="1543575"/>
          </a:xfrm>
          <a:prstGeom prst="rightArrow">
            <a:avLst/>
          </a:prstGeom>
          <a:solidFill>
            <a:srgbClr val="F1671E"/>
          </a:solidFill>
          <a:ln>
            <a:solidFill>
              <a:srgbClr val="F167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8175137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img11.hostingpics.net/pics/989231creatu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36737" y="0"/>
            <a:ext cx="16468435" cy="6861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29396" y="181155"/>
            <a:ext cx="48135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>
                <a:solidFill>
                  <a:schemeClr val="bg1"/>
                </a:solidFill>
                <a:latin typeface="Aharoni" panose="02010803020104030203" pitchFamily="2" charset="-79"/>
                <a:ea typeface="Adobe Fan Heiti Std B" panose="020B0700000000000000" pitchFamily="34" charset="-128"/>
                <a:cs typeface="Aharoni" panose="02010803020104030203" pitchFamily="2" charset="-79"/>
              </a:rPr>
              <a:t>N’oubliez pas les acquis !</a:t>
            </a:r>
          </a:p>
        </p:txBody>
      </p:sp>
    </p:spTree>
    <p:extLst>
      <p:ext uri="{BB962C8B-B14F-4D97-AF65-F5344CB8AC3E}">
        <p14:creationId xmlns:p14="http://schemas.microsoft.com/office/powerpoint/2010/main" val="3252479771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1524000" y="107341"/>
            <a:ext cx="9144000" cy="27699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 mots clés hors marque déjà positionnés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24157" y="-3848"/>
            <a:ext cx="1171429" cy="44761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-1"/>
            <a:ext cx="12192000" cy="447620"/>
          </a:xfrm>
          <a:prstGeom prst="rect">
            <a:avLst/>
          </a:prstGeom>
          <a:solidFill>
            <a:srgbClr val="3437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751888" cy="447675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fr-FR" sz="2800" b="0" i="0" dirty="0">
                <a:solidFill>
                  <a:schemeClr val="bg1"/>
                </a:solidFill>
                <a:latin typeface="Segoe UI Light"/>
                <a:ea typeface="+mj-ea"/>
                <a:cs typeface="+mj-cs"/>
              </a:rPr>
              <a:t>Les mots clés acquis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5D870278-FDDB-4014-8ED0-32B19F67FAA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35" y="568968"/>
            <a:ext cx="3182120" cy="314526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C8A7D871-91A8-4EBD-9DA6-4E745B4DCD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004900"/>
            <a:ext cx="12192000" cy="5446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21716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107680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819508" y="4960189"/>
            <a:ext cx="106947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>
                <a:solidFill>
                  <a:schemeClr val="bg1"/>
                </a:solidFill>
                <a:latin typeface="Aharoni" panose="02010803020104030203" pitchFamily="2" charset="-79"/>
                <a:ea typeface="Adobe Fan Heiti Std B" panose="020B0700000000000000" pitchFamily="34" charset="-128"/>
                <a:cs typeface="Aharoni" panose="02010803020104030203" pitchFamily="2" charset="-79"/>
              </a:rPr>
              <a:t>Explorez de nouveaux horizons</a:t>
            </a:r>
          </a:p>
        </p:txBody>
      </p:sp>
    </p:spTree>
    <p:extLst>
      <p:ext uri="{BB962C8B-B14F-4D97-AF65-F5344CB8AC3E}">
        <p14:creationId xmlns:p14="http://schemas.microsoft.com/office/powerpoint/2010/main" val="987773896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1524000" y="107341"/>
            <a:ext cx="9144000" cy="27699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 mots clés hors marque déjà positionnés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24157" y="-3848"/>
            <a:ext cx="1171429" cy="44761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-1"/>
            <a:ext cx="12192000" cy="447620"/>
          </a:xfrm>
          <a:prstGeom prst="rect">
            <a:avLst/>
          </a:prstGeom>
          <a:solidFill>
            <a:srgbClr val="3437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751888" cy="447675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fr-FR" sz="2800" b="0" i="0" dirty="0">
                <a:solidFill>
                  <a:schemeClr val="bg1"/>
                </a:solidFill>
                <a:latin typeface="Segoe UI Light"/>
                <a:ea typeface="+mj-ea"/>
                <a:cs typeface="+mj-cs"/>
              </a:rPr>
              <a:t>Profitez des concurrents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413C50A-DEE9-4F54-8241-6B42111033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94314"/>
            <a:ext cx="12192000" cy="3940848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92A8DD2B-548B-4729-83B6-51F51074730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35" y="568968"/>
            <a:ext cx="3182120" cy="314526"/>
          </a:xfrm>
          <a:prstGeom prst="rect">
            <a:avLst/>
          </a:prstGeom>
        </p:spPr>
      </p:pic>
      <p:pic>
        <p:nvPicPr>
          <p:cNvPr id="2050" name="Picture 2" descr="RÃ©sultats de recherche d'images pour Â«Â warningÂ Â»">
            <a:extLst>
              <a:ext uri="{FF2B5EF4-FFF2-40B4-BE49-F238E27FC236}">
                <a16:creationId xmlns:a16="http://schemas.microsoft.com/office/drawing/2014/main" id="{097AB9C6-AA8C-4A22-B261-B5982BADD7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235" y="5209564"/>
            <a:ext cx="1139254" cy="994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83AB63B6-C01A-40A0-8635-DF14B6BDAAB9}"/>
              </a:ext>
            </a:extLst>
          </p:cNvPr>
          <p:cNvSpPr txBox="1"/>
          <p:nvPr/>
        </p:nvSpPr>
        <p:spPr>
          <a:xfrm>
            <a:off x="1414943" y="5522027"/>
            <a:ext cx="10471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Assurez vous que ce concurrent est sur la même thématique</a:t>
            </a:r>
          </a:p>
        </p:txBody>
      </p:sp>
    </p:spTree>
    <p:extLst>
      <p:ext uri="{BB962C8B-B14F-4D97-AF65-F5344CB8AC3E}">
        <p14:creationId xmlns:p14="http://schemas.microsoft.com/office/powerpoint/2010/main" val="4147199157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Google Shape;78;p17"/>
          <p:cNvPicPr preferRelativeResize="0"/>
          <p:nvPr/>
        </p:nvPicPr>
        <p:blipFill rotWithShape="1">
          <a:blip r:embed="rId3">
            <a:alphaModFix amt="0"/>
          </a:blip>
          <a:srcRect t="2778" b="2777"/>
          <a:stretch/>
        </p:blipFill>
        <p:spPr>
          <a:xfrm>
            <a:off x="0" y="0"/>
            <a:ext cx="12192000" cy="6484690"/>
          </a:xfrm>
          <a:prstGeom prst="rect">
            <a:avLst/>
          </a:prstGeom>
          <a:solidFill>
            <a:srgbClr val="2A2D34"/>
          </a:solidFill>
          <a:ln>
            <a:noFill/>
          </a:ln>
        </p:spPr>
      </p:pic>
      <p:grpSp>
        <p:nvGrpSpPr>
          <p:cNvPr id="79" name="Google Shape;79;p17"/>
          <p:cNvGrpSpPr/>
          <p:nvPr/>
        </p:nvGrpSpPr>
        <p:grpSpPr>
          <a:xfrm>
            <a:off x="3542834" y="498815"/>
            <a:ext cx="5328394" cy="5328394"/>
            <a:chOff x="938183" y="563467"/>
            <a:chExt cx="5328394" cy="5328394"/>
          </a:xfrm>
        </p:grpSpPr>
        <p:sp>
          <p:nvSpPr>
            <p:cNvPr id="80" name="Google Shape;80;p17"/>
            <p:cNvSpPr/>
            <p:nvPr/>
          </p:nvSpPr>
          <p:spPr>
            <a:xfrm>
              <a:off x="938183" y="563467"/>
              <a:ext cx="5328394" cy="5328394"/>
            </a:xfrm>
            <a:prstGeom prst="ellipse">
              <a:avLst/>
            </a:prstGeom>
            <a:solidFill>
              <a:schemeClr val="lt1">
                <a:alpha val="1490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" name="Google Shape;81;p17"/>
            <p:cNvSpPr/>
            <p:nvPr/>
          </p:nvSpPr>
          <p:spPr>
            <a:xfrm>
              <a:off x="1154892" y="780176"/>
              <a:ext cx="4894976" cy="4894976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7" name="Google Shape;97;p17"/>
          <p:cNvGrpSpPr/>
          <p:nvPr/>
        </p:nvGrpSpPr>
        <p:grpSpPr>
          <a:xfrm>
            <a:off x="3636497" y="2283454"/>
            <a:ext cx="5167618" cy="812351"/>
            <a:chOff x="1031846" y="2348106"/>
            <a:chExt cx="5167618" cy="812351"/>
          </a:xfrm>
        </p:grpSpPr>
        <p:sp>
          <p:nvSpPr>
            <p:cNvPr id="98" name="Google Shape;98;p17"/>
            <p:cNvSpPr txBox="1"/>
            <p:nvPr/>
          </p:nvSpPr>
          <p:spPr>
            <a:xfrm>
              <a:off x="1031846" y="2348106"/>
              <a:ext cx="5167618" cy="73866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200" b="1" dirty="0">
                  <a:solidFill>
                    <a:srgbClr val="F6712C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Open Sans"/>
                </a:rPr>
                <a:t>Trikaya</a:t>
              </a:r>
              <a:r>
                <a:rPr lang="en-US" sz="4200" b="1" dirty="0">
                  <a:solidFill>
                    <a:schemeClr val="dk2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Open Sans"/>
                </a:rPr>
                <a:t> </a:t>
              </a:r>
              <a:r>
                <a:rPr lang="en-US" sz="4200" b="1" dirty="0">
                  <a:solidFill>
                    <a:schemeClr val="accent6">
                      <a:lumMod val="50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Open Sans"/>
                </a:rPr>
                <a:t>Comm’</a:t>
              </a:r>
              <a:endParaRPr sz="4200" b="1" dirty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Open Sans"/>
              </a:endParaRPr>
            </a:p>
          </p:txBody>
        </p:sp>
        <p:sp>
          <p:nvSpPr>
            <p:cNvPr id="100" name="Google Shape;100;p17"/>
            <p:cNvSpPr/>
            <p:nvPr/>
          </p:nvSpPr>
          <p:spPr>
            <a:xfrm>
              <a:off x="3346348" y="3133025"/>
              <a:ext cx="512064" cy="274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2" name="Image 1">
            <a:extLst>
              <a:ext uri="{FF2B5EF4-FFF2-40B4-BE49-F238E27FC236}">
                <a16:creationId xmlns:a16="http://schemas.microsoft.com/office/drawing/2014/main" id="{555C761E-651A-4EDA-A126-A696B16FED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9336" y="955802"/>
            <a:ext cx="1121940" cy="1202079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DE71BF1F-D13C-47FC-846D-9556846BA1C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145" r="464" b="-5"/>
          <a:stretch/>
        </p:blipFill>
        <p:spPr>
          <a:xfrm>
            <a:off x="4913741" y="3147691"/>
            <a:ext cx="2670996" cy="2063879"/>
          </a:xfrm>
          <a:custGeom>
            <a:avLst/>
            <a:gdLst>
              <a:gd name="connsiteX0" fmla="*/ 212741 w 3393902"/>
              <a:gd name="connsiteY0" fmla="*/ 0 h 2622453"/>
              <a:gd name="connsiteX1" fmla="*/ 3393902 w 3393902"/>
              <a:gd name="connsiteY1" fmla="*/ 0 h 2622453"/>
              <a:gd name="connsiteX2" fmla="*/ 3002186 w 3393902"/>
              <a:gd name="connsiteY2" fmla="*/ 2622453 h 2622453"/>
              <a:gd name="connsiteX3" fmla="*/ 0 w 3393902"/>
              <a:gd name="connsiteY3" fmla="*/ 2622453 h 2622453"/>
              <a:gd name="connsiteX4" fmla="*/ 0 w 3393902"/>
              <a:gd name="connsiteY4" fmla="*/ 1430607 h 2622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3902" h="2622453">
                <a:moveTo>
                  <a:pt x="212741" y="0"/>
                </a:moveTo>
                <a:lnTo>
                  <a:pt x="3393902" y="0"/>
                </a:lnTo>
                <a:lnTo>
                  <a:pt x="3002186" y="2622453"/>
                </a:lnTo>
                <a:lnTo>
                  <a:pt x="0" y="2622453"/>
                </a:lnTo>
                <a:lnTo>
                  <a:pt x="0" y="1430607"/>
                </a:lnTo>
                <a:close/>
              </a:path>
            </a:pathLst>
          </a:custGeom>
        </p:spPr>
      </p:pic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6EA68AFC-2E04-409C-9395-2E2C567BADA3}"/>
              </a:ext>
            </a:extLst>
          </p:cNvPr>
          <p:cNvCxnSpPr>
            <a:cxnSpLocks/>
          </p:cNvCxnSpPr>
          <p:nvPr/>
        </p:nvCxnSpPr>
        <p:spPr>
          <a:xfrm flipV="1">
            <a:off x="6463063" y="1099130"/>
            <a:ext cx="1942024" cy="2329870"/>
          </a:xfrm>
          <a:prstGeom prst="line">
            <a:avLst/>
          </a:prstGeom>
          <a:ln w="76200">
            <a:solidFill>
              <a:srgbClr val="F671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29">
            <a:extLst>
              <a:ext uri="{FF2B5EF4-FFF2-40B4-BE49-F238E27FC236}">
                <a16:creationId xmlns:a16="http://schemas.microsoft.com/office/drawing/2014/main" id="{39409911-8191-43CF-9433-C766DCABED4C}"/>
              </a:ext>
            </a:extLst>
          </p:cNvPr>
          <p:cNvCxnSpPr>
            <a:cxnSpLocks/>
          </p:cNvCxnSpPr>
          <p:nvPr/>
        </p:nvCxnSpPr>
        <p:spPr>
          <a:xfrm>
            <a:off x="8386615" y="1108368"/>
            <a:ext cx="914424" cy="0"/>
          </a:xfrm>
          <a:prstGeom prst="line">
            <a:avLst/>
          </a:prstGeom>
          <a:ln w="76200">
            <a:solidFill>
              <a:srgbClr val="F671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080BC13A-9451-42B0-995A-C02CCBBCE870}"/>
              </a:ext>
            </a:extLst>
          </p:cNvPr>
          <p:cNvCxnSpPr>
            <a:cxnSpLocks/>
          </p:cNvCxnSpPr>
          <p:nvPr/>
        </p:nvCxnSpPr>
        <p:spPr>
          <a:xfrm flipH="1" flipV="1">
            <a:off x="3139122" y="1646431"/>
            <a:ext cx="1873694" cy="2149714"/>
          </a:xfrm>
          <a:prstGeom prst="line">
            <a:avLst/>
          </a:prstGeom>
          <a:ln w="76200">
            <a:solidFill>
              <a:srgbClr val="F671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34">
            <a:extLst>
              <a:ext uri="{FF2B5EF4-FFF2-40B4-BE49-F238E27FC236}">
                <a16:creationId xmlns:a16="http://schemas.microsoft.com/office/drawing/2014/main" id="{30FD896B-8BF6-4CF6-B6DE-63415DBD3FC7}"/>
              </a:ext>
            </a:extLst>
          </p:cNvPr>
          <p:cNvCxnSpPr>
            <a:cxnSpLocks/>
          </p:cNvCxnSpPr>
          <p:nvPr/>
        </p:nvCxnSpPr>
        <p:spPr>
          <a:xfrm>
            <a:off x="2382819" y="1666257"/>
            <a:ext cx="774775" cy="0"/>
          </a:xfrm>
          <a:prstGeom prst="line">
            <a:avLst/>
          </a:prstGeom>
          <a:ln w="76200">
            <a:solidFill>
              <a:srgbClr val="F671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cteur droit 40">
            <a:extLst>
              <a:ext uri="{FF2B5EF4-FFF2-40B4-BE49-F238E27FC236}">
                <a16:creationId xmlns:a16="http://schemas.microsoft.com/office/drawing/2014/main" id="{BD5337F6-5771-4EF2-BEF8-22BF18396B68}"/>
              </a:ext>
            </a:extLst>
          </p:cNvPr>
          <p:cNvCxnSpPr>
            <a:cxnSpLocks/>
          </p:cNvCxnSpPr>
          <p:nvPr/>
        </p:nvCxnSpPr>
        <p:spPr>
          <a:xfrm flipH="1" flipV="1">
            <a:off x="3139122" y="3520933"/>
            <a:ext cx="2811877" cy="1274838"/>
          </a:xfrm>
          <a:prstGeom prst="line">
            <a:avLst/>
          </a:prstGeom>
          <a:ln w="76200">
            <a:solidFill>
              <a:srgbClr val="F671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eur droit 41">
            <a:extLst>
              <a:ext uri="{FF2B5EF4-FFF2-40B4-BE49-F238E27FC236}">
                <a16:creationId xmlns:a16="http://schemas.microsoft.com/office/drawing/2014/main" id="{0D73B4EE-27D9-4A17-BAE4-37CC6A3A458E}"/>
              </a:ext>
            </a:extLst>
          </p:cNvPr>
          <p:cNvCxnSpPr>
            <a:cxnSpLocks/>
          </p:cNvCxnSpPr>
          <p:nvPr/>
        </p:nvCxnSpPr>
        <p:spPr>
          <a:xfrm>
            <a:off x="2382819" y="3528744"/>
            <a:ext cx="784011" cy="0"/>
          </a:xfrm>
          <a:prstGeom prst="line">
            <a:avLst/>
          </a:prstGeom>
          <a:ln w="76200">
            <a:solidFill>
              <a:srgbClr val="F671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cteur droit 48">
            <a:extLst>
              <a:ext uri="{FF2B5EF4-FFF2-40B4-BE49-F238E27FC236}">
                <a16:creationId xmlns:a16="http://schemas.microsoft.com/office/drawing/2014/main" id="{59885251-62D2-45A0-8CC0-A767772868A8}"/>
              </a:ext>
            </a:extLst>
          </p:cNvPr>
          <p:cNvCxnSpPr>
            <a:cxnSpLocks/>
          </p:cNvCxnSpPr>
          <p:nvPr/>
        </p:nvCxnSpPr>
        <p:spPr>
          <a:xfrm flipV="1">
            <a:off x="7305208" y="2748761"/>
            <a:ext cx="1726808" cy="1114402"/>
          </a:xfrm>
          <a:prstGeom prst="line">
            <a:avLst/>
          </a:prstGeom>
          <a:ln w="76200">
            <a:solidFill>
              <a:srgbClr val="F671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cteur droit 49">
            <a:extLst>
              <a:ext uri="{FF2B5EF4-FFF2-40B4-BE49-F238E27FC236}">
                <a16:creationId xmlns:a16="http://schemas.microsoft.com/office/drawing/2014/main" id="{B34B849E-D551-4E5F-9C74-6CE239A90A12}"/>
              </a:ext>
            </a:extLst>
          </p:cNvPr>
          <p:cNvCxnSpPr>
            <a:cxnSpLocks/>
          </p:cNvCxnSpPr>
          <p:nvPr/>
        </p:nvCxnSpPr>
        <p:spPr>
          <a:xfrm>
            <a:off x="9004623" y="2757997"/>
            <a:ext cx="370286" cy="0"/>
          </a:xfrm>
          <a:prstGeom prst="line">
            <a:avLst/>
          </a:prstGeom>
          <a:ln w="76200">
            <a:solidFill>
              <a:srgbClr val="F671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Google Shape;38;p14">
            <a:extLst>
              <a:ext uri="{FF2B5EF4-FFF2-40B4-BE49-F238E27FC236}">
                <a16:creationId xmlns:a16="http://schemas.microsoft.com/office/drawing/2014/main" id="{E6CC5548-0817-40F6-8C5B-7505E448E511}"/>
              </a:ext>
            </a:extLst>
          </p:cNvPr>
          <p:cNvSpPr/>
          <p:nvPr/>
        </p:nvSpPr>
        <p:spPr>
          <a:xfrm>
            <a:off x="318466" y="1062375"/>
            <a:ext cx="2064353" cy="1148891"/>
          </a:xfrm>
          <a:prstGeom prst="rect">
            <a:avLst/>
          </a:prstGeom>
          <a:solidFill>
            <a:schemeClr val="lt1"/>
          </a:solidFill>
          <a:ln w="76200">
            <a:solidFill>
              <a:srgbClr val="EF660C"/>
            </a:solidFill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5" name="Google Shape;39;p14">
            <a:extLst>
              <a:ext uri="{FF2B5EF4-FFF2-40B4-BE49-F238E27FC236}">
                <a16:creationId xmlns:a16="http://schemas.microsoft.com/office/drawing/2014/main" id="{0FC94732-F50D-4F85-A1EC-2B3578CB0D12}"/>
              </a:ext>
            </a:extLst>
          </p:cNvPr>
          <p:cNvGrpSpPr/>
          <p:nvPr/>
        </p:nvGrpSpPr>
        <p:grpSpPr>
          <a:xfrm>
            <a:off x="332647" y="1062375"/>
            <a:ext cx="2038996" cy="1207763"/>
            <a:chOff x="4806449" y="2852257"/>
            <a:chExt cx="2659312" cy="1575196"/>
          </a:xfrm>
        </p:grpSpPr>
        <p:sp>
          <p:nvSpPr>
            <p:cNvPr id="56" name="Google Shape;40;p14">
              <a:extLst>
                <a:ext uri="{FF2B5EF4-FFF2-40B4-BE49-F238E27FC236}">
                  <a16:creationId xmlns:a16="http://schemas.microsoft.com/office/drawing/2014/main" id="{7211B684-2B72-4CBA-A225-84298C536074}"/>
                </a:ext>
              </a:extLst>
            </p:cNvPr>
            <p:cNvSpPr txBox="1"/>
            <p:nvPr/>
          </p:nvSpPr>
          <p:spPr>
            <a:xfrm>
              <a:off x="4817158" y="2852257"/>
              <a:ext cx="2648603" cy="738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00" b="1" dirty="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Héloïse</a:t>
              </a:r>
              <a:endParaRPr sz="3600" b="1" dirty="0">
                <a:solidFill>
                  <a:srgbClr val="8B90A2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57" name="Google Shape;41;p14">
              <a:extLst>
                <a:ext uri="{FF2B5EF4-FFF2-40B4-BE49-F238E27FC236}">
                  <a16:creationId xmlns:a16="http://schemas.microsoft.com/office/drawing/2014/main" id="{2A4E167E-074B-44DB-AAC0-6858F696D8E3}"/>
                </a:ext>
              </a:extLst>
            </p:cNvPr>
            <p:cNvSpPr txBox="1"/>
            <p:nvPr/>
          </p:nvSpPr>
          <p:spPr>
            <a:xfrm>
              <a:off x="4806449" y="3745553"/>
              <a:ext cx="2648603" cy="681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lvl="0" indent="0" algn="ct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-FR" sz="1200" b="1" i="1" dirty="0">
                  <a:latin typeface="Open Sans"/>
                  <a:ea typeface="Open Sans"/>
                  <a:cs typeface="Open Sans"/>
                  <a:sym typeface="Open Sans"/>
                </a:rPr>
                <a:t>Responsable rédaction</a:t>
              </a:r>
              <a:endParaRPr sz="1200" i="1" dirty="0">
                <a:latin typeface="Open Sans"/>
                <a:ea typeface="Open Sans"/>
                <a:cs typeface="Open Sans"/>
                <a:sym typeface="Open Sans"/>
              </a:endParaRPr>
            </a:p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 dirty="0"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58" name="Google Shape;42;p14">
              <a:extLst>
                <a:ext uri="{FF2B5EF4-FFF2-40B4-BE49-F238E27FC236}">
                  <a16:creationId xmlns:a16="http://schemas.microsoft.com/office/drawing/2014/main" id="{E97BA801-C0D0-4D34-8187-0CC972CFA5DF}"/>
                </a:ext>
              </a:extLst>
            </p:cNvPr>
            <p:cNvSpPr/>
            <p:nvPr/>
          </p:nvSpPr>
          <p:spPr>
            <a:xfrm>
              <a:off x="5851153" y="3707934"/>
              <a:ext cx="512064" cy="274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2" name="Google Shape;38;p14">
            <a:extLst>
              <a:ext uri="{FF2B5EF4-FFF2-40B4-BE49-F238E27FC236}">
                <a16:creationId xmlns:a16="http://schemas.microsoft.com/office/drawing/2014/main" id="{A2DDA18C-9FD0-47A4-A092-A3501CA7D43F}"/>
              </a:ext>
            </a:extLst>
          </p:cNvPr>
          <p:cNvSpPr/>
          <p:nvPr/>
        </p:nvSpPr>
        <p:spPr>
          <a:xfrm>
            <a:off x="9299267" y="517366"/>
            <a:ext cx="2064353" cy="1229933"/>
          </a:xfrm>
          <a:prstGeom prst="rect">
            <a:avLst/>
          </a:prstGeom>
          <a:solidFill>
            <a:schemeClr val="lt1"/>
          </a:solidFill>
          <a:ln w="76200">
            <a:solidFill>
              <a:srgbClr val="EF660C"/>
            </a:solidFill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3" name="Google Shape;39;p14">
            <a:extLst>
              <a:ext uri="{FF2B5EF4-FFF2-40B4-BE49-F238E27FC236}">
                <a16:creationId xmlns:a16="http://schemas.microsoft.com/office/drawing/2014/main" id="{4655B378-861F-4EF9-971E-E6393DCBCC5E}"/>
              </a:ext>
            </a:extLst>
          </p:cNvPr>
          <p:cNvGrpSpPr/>
          <p:nvPr/>
        </p:nvGrpSpPr>
        <p:grpSpPr>
          <a:xfrm>
            <a:off x="9313448" y="517367"/>
            <a:ext cx="2038996" cy="1096932"/>
            <a:chOff x="4806449" y="2852257"/>
            <a:chExt cx="2659312" cy="1430645"/>
          </a:xfrm>
        </p:grpSpPr>
        <p:sp>
          <p:nvSpPr>
            <p:cNvPr id="64" name="Google Shape;40;p14">
              <a:extLst>
                <a:ext uri="{FF2B5EF4-FFF2-40B4-BE49-F238E27FC236}">
                  <a16:creationId xmlns:a16="http://schemas.microsoft.com/office/drawing/2014/main" id="{8667A8E3-EADC-4F36-A2FB-9373FF8C5C1F}"/>
                </a:ext>
              </a:extLst>
            </p:cNvPr>
            <p:cNvSpPr txBox="1"/>
            <p:nvPr/>
          </p:nvSpPr>
          <p:spPr>
            <a:xfrm>
              <a:off x="4817158" y="2852257"/>
              <a:ext cx="2648603" cy="738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00" b="1" dirty="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Fred</a:t>
              </a:r>
              <a:endParaRPr sz="3600" b="1" dirty="0">
                <a:solidFill>
                  <a:srgbClr val="8B90A2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65" name="Google Shape;41;p14">
              <a:extLst>
                <a:ext uri="{FF2B5EF4-FFF2-40B4-BE49-F238E27FC236}">
                  <a16:creationId xmlns:a16="http://schemas.microsoft.com/office/drawing/2014/main" id="{4211D851-F280-43D2-BCDA-DDAB711311F9}"/>
                </a:ext>
              </a:extLst>
            </p:cNvPr>
            <p:cNvSpPr txBox="1"/>
            <p:nvPr/>
          </p:nvSpPr>
          <p:spPr>
            <a:xfrm>
              <a:off x="4806449" y="3601003"/>
              <a:ext cx="2648603" cy="6818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lvl="0" indent="0" algn="ct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-FR" sz="1200" b="1" i="1" dirty="0">
                  <a:latin typeface="Open Sans"/>
                  <a:ea typeface="Open Sans"/>
                  <a:cs typeface="Open Sans"/>
                  <a:sym typeface="Open Sans"/>
                </a:rPr>
                <a:t>Stratégie SEO &amp; Webmarketing</a:t>
              </a:r>
              <a:endParaRPr sz="1200" i="1" dirty="0">
                <a:latin typeface="Open Sans"/>
                <a:ea typeface="Open Sans"/>
                <a:cs typeface="Open Sans"/>
                <a:sym typeface="Open Sans"/>
              </a:endParaRPr>
            </a:p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 dirty="0"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66" name="Google Shape;42;p14">
              <a:extLst>
                <a:ext uri="{FF2B5EF4-FFF2-40B4-BE49-F238E27FC236}">
                  <a16:creationId xmlns:a16="http://schemas.microsoft.com/office/drawing/2014/main" id="{AD2C3B30-91C8-48A2-92D2-782842B4BCBF}"/>
                </a:ext>
              </a:extLst>
            </p:cNvPr>
            <p:cNvSpPr/>
            <p:nvPr/>
          </p:nvSpPr>
          <p:spPr>
            <a:xfrm>
              <a:off x="5851152" y="3623613"/>
              <a:ext cx="512064" cy="274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8" name="Google Shape;38;p14">
            <a:extLst>
              <a:ext uri="{FF2B5EF4-FFF2-40B4-BE49-F238E27FC236}">
                <a16:creationId xmlns:a16="http://schemas.microsoft.com/office/drawing/2014/main" id="{82725E2F-F398-46E9-B4CD-5E24F35F40E0}"/>
              </a:ext>
            </a:extLst>
          </p:cNvPr>
          <p:cNvSpPr/>
          <p:nvPr/>
        </p:nvSpPr>
        <p:spPr>
          <a:xfrm>
            <a:off x="318466" y="2917051"/>
            <a:ext cx="2064353" cy="1148891"/>
          </a:xfrm>
          <a:prstGeom prst="rect">
            <a:avLst/>
          </a:prstGeom>
          <a:solidFill>
            <a:schemeClr val="lt1"/>
          </a:solidFill>
          <a:ln w="76200">
            <a:solidFill>
              <a:srgbClr val="EF660C"/>
            </a:solidFill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9" name="Google Shape;39;p14">
            <a:extLst>
              <a:ext uri="{FF2B5EF4-FFF2-40B4-BE49-F238E27FC236}">
                <a16:creationId xmlns:a16="http://schemas.microsoft.com/office/drawing/2014/main" id="{A3CF5091-D659-4C67-8B9A-EE6CDE26D462}"/>
              </a:ext>
            </a:extLst>
          </p:cNvPr>
          <p:cNvGrpSpPr/>
          <p:nvPr/>
        </p:nvGrpSpPr>
        <p:grpSpPr>
          <a:xfrm>
            <a:off x="332647" y="2917051"/>
            <a:ext cx="2038996" cy="1207763"/>
            <a:chOff x="4806449" y="2852257"/>
            <a:chExt cx="2659312" cy="1575196"/>
          </a:xfrm>
        </p:grpSpPr>
        <p:sp>
          <p:nvSpPr>
            <p:cNvPr id="70" name="Google Shape;40;p14">
              <a:extLst>
                <a:ext uri="{FF2B5EF4-FFF2-40B4-BE49-F238E27FC236}">
                  <a16:creationId xmlns:a16="http://schemas.microsoft.com/office/drawing/2014/main" id="{AD138029-FDD5-4DDC-BC2D-6FAE8B1572E5}"/>
                </a:ext>
              </a:extLst>
            </p:cNvPr>
            <p:cNvSpPr txBox="1"/>
            <p:nvPr/>
          </p:nvSpPr>
          <p:spPr>
            <a:xfrm>
              <a:off x="4817158" y="2852257"/>
              <a:ext cx="2648603" cy="738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00" b="1" dirty="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Agathe</a:t>
              </a:r>
              <a:endParaRPr sz="3600" b="1" dirty="0">
                <a:solidFill>
                  <a:srgbClr val="8B90A2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71" name="Google Shape;41;p14">
              <a:extLst>
                <a:ext uri="{FF2B5EF4-FFF2-40B4-BE49-F238E27FC236}">
                  <a16:creationId xmlns:a16="http://schemas.microsoft.com/office/drawing/2014/main" id="{428D245B-8433-463B-AFCF-08A2B108D0C5}"/>
                </a:ext>
              </a:extLst>
            </p:cNvPr>
            <p:cNvSpPr txBox="1"/>
            <p:nvPr/>
          </p:nvSpPr>
          <p:spPr>
            <a:xfrm>
              <a:off x="4806449" y="3745553"/>
              <a:ext cx="2648603" cy="681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lvl="0" indent="0" algn="ct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-FR" sz="1200" b="1" i="1" dirty="0">
                  <a:latin typeface="Open Sans"/>
                  <a:ea typeface="Open Sans"/>
                  <a:cs typeface="Open Sans"/>
                  <a:sym typeface="Open Sans"/>
                </a:rPr>
                <a:t>Rédactrice</a:t>
              </a:r>
              <a:endParaRPr sz="1200" i="1" dirty="0">
                <a:latin typeface="Open Sans"/>
                <a:ea typeface="Open Sans"/>
                <a:cs typeface="Open Sans"/>
                <a:sym typeface="Open Sans"/>
              </a:endParaRPr>
            </a:p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 dirty="0"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72" name="Google Shape;42;p14">
              <a:extLst>
                <a:ext uri="{FF2B5EF4-FFF2-40B4-BE49-F238E27FC236}">
                  <a16:creationId xmlns:a16="http://schemas.microsoft.com/office/drawing/2014/main" id="{F56026C7-33C5-420E-B006-B29DE22DE0DA}"/>
                </a:ext>
              </a:extLst>
            </p:cNvPr>
            <p:cNvSpPr/>
            <p:nvPr/>
          </p:nvSpPr>
          <p:spPr>
            <a:xfrm>
              <a:off x="5851153" y="3707934"/>
              <a:ext cx="512064" cy="274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2" name="Google Shape;38;p14">
            <a:extLst>
              <a:ext uri="{FF2B5EF4-FFF2-40B4-BE49-F238E27FC236}">
                <a16:creationId xmlns:a16="http://schemas.microsoft.com/office/drawing/2014/main" id="{8704B903-BD77-4D9E-9EF2-2D06760B081D}"/>
              </a:ext>
            </a:extLst>
          </p:cNvPr>
          <p:cNvSpPr/>
          <p:nvPr/>
        </p:nvSpPr>
        <p:spPr>
          <a:xfrm>
            <a:off x="9299267" y="2133794"/>
            <a:ext cx="2064353" cy="1229933"/>
          </a:xfrm>
          <a:prstGeom prst="rect">
            <a:avLst/>
          </a:prstGeom>
          <a:solidFill>
            <a:schemeClr val="lt1"/>
          </a:solidFill>
          <a:ln w="76200">
            <a:solidFill>
              <a:srgbClr val="EF660C"/>
            </a:solidFill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03" name="Google Shape;39;p14">
            <a:extLst>
              <a:ext uri="{FF2B5EF4-FFF2-40B4-BE49-F238E27FC236}">
                <a16:creationId xmlns:a16="http://schemas.microsoft.com/office/drawing/2014/main" id="{5B730C9B-B284-448C-A71B-E21D5DCF0BA8}"/>
              </a:ext>
            </a:extLst>
          </p:cNvPr>
          <p:cNvGrpSpPr/>
          <p:nvPr/>
        </p:nvGrpSpPr>
        <p:grpSpPr>
          <a:xfrm>
            <a:off x="9313448" y="2133795"/>
            <a:ext cx="2038996" cy="1096932"/>
            <a:chOff x="4806449" y="2852257"/>
            <a:chExt cx="2659312" cy="1430645"/>
          </a:xfrm>
        </p:grpSpPr>
        <p:sp>
          <p:nvSpPr>
            <p:cNvPr id="104" name="Google Shape;40;p14">
              <a:extLst>
                <a:ext uri="{FF2B5EF4-FFF2-40B4-BE49-F238E27FC236}">
                  <a16:creationId xmlns:a16="http://schemas.microsoft.com/office/drawing/2014/main" id="{0707544E-2CE3-4F42-BAB8-A079D29672CB}"/>
                </a:ext>
              </a:extLst>
            </p:cNvPr>
            <p:cNvSpPr txBox="1"/>
            <p:nvPr/>
          </p:nvSpPr>
          <p:spPr>
            <a:xfrm>
              <a:off x="4817158" y="2852257"/>
              <a:ext cx="2648603" cy="738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00" b="1" dirty="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Jacob</a:t>
              </a:r>
              <a:endParaRPr sz="3600" b="1" dirty="0">
                <a:solidFill>
                  <a:srgbClr val="8B90A2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05" name="Google Shape;41;p14">
              <a:extLst>
                <a:ext uri="{FF2B5EF4-FFF2-40B4-BE49-F238E27FC236}">
                  <a16:creationId xmlns:a16="http://schemas.microsoft.com/office/drawing/2014/main" id="{85B617AD-6F2E-4E5D-8205-B6F44D9CB08C}"/>
                </a:ext>
              </a:extLst>
            </p:cNvPr>
            <p:cNvSpPr txBox="1"/>
            <p:nvPr/>
          </p:nvSpPr>
          <p:spPr>
            <a:xfrm>
              <a:off x="4806449" y="3601003"/>
              <a:ext cx="2648603" cy="6818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lvl="0" indent="0" algn="ct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-FR" sz="1200" b="1" i="1" dirty="0">
                  <a:latin typeface="Open Sans"/>
                  <a:ea typeface="Open Sans"/>
                  <a:cs typeface="Open Sans"/>
                  <a:sym typeface="Open Sans"/>
                </a:rPr>
                <a:t>Webdesigner </a:t>
              </a:r>
            </a:p>
            <a:p>
              <a:pPr marL="0" lvl="0" indent="0" algn="ct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-FR" sz="1200" b="1" i="1" dirty="0">
                  <a:latin typeface="Open Sans"/>
                  <a:ea typeface="Open Sans"/>
                  <a:cs typeface="Open Sans"/>
                  <a:sym typeface="Open Sans"/>
                </a:rPr>
                <a:t>Intégrateur</a:t>
              </a:r>
              <a:endParaRPr sz="1200" i="1" dirty="0">
                <a:latin typeface="Open Sans"/>
                <a:ea typeface="Open Sans"/>
                <a:cs typeface="Open Sans"/>
                <a:sym typeface="Open Sans"/>
              </a:endParaRPr>
            </a:p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 dirty="0"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06" name="Google Shape;42;p14">
              <a:extLst>
                <a:ext uri="{FF2B5EF4-FFF2-40B4-BE49-F238E27FC236}">
                  <a16:creationId xmlns:a16="http://schemas.microsoft.com/office/drawing/2014/main" id="{892C98A9-19DE-43F9-B979-4DCEDB5AFF12}"/>
                </a:ext>
              </a:extLst>
            </p:cNvPr>
            <p:cNvSpPr/>
            <p:nvPr/>
          </p:nvSpPr>
          <p:spPr>
            <a:xfrm>
              <a:off x="5851152" y="3623613"/>
              <a:ext cx="512064" cy="274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6" name="Cercle : creux 25">
            <a:extLst>
              <a:ext uri="{FF2B5EF4-FFF2-40B4-BE49-F238E27FC236}">
                <a16:creationId xmlns:a16="http://schemas.microsoft.com/office/drawing/2014/main" id="{3172A6C4-4D0A-4E2C-9829-9BD782A922F2}"/>
              </a:ext>
            </a:extLst>
          </p:cNvPr>
          <p:cNvSpPr/>
          <p:nvPr/>
        </p:nvSpPr>
        <p:spPr>
          <a:xfrm>
            <a:off x="4948163" y="3715386"/>
            <a:ext cx="205729" cy="205729"/>
          </a:xfrm>
          <a:prstGeom prst="donut">
            <a:avLst/>
          </a:prstGeom>
          <a:solidFill>
            <a:srgbClr val="EF660C"/>
          </a:solidFill>
          <a:ln>
            <a:solidFill>
              <a:srgbClr val="EF66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07" name="Cercle : creux 106">
            <a:extLst>
              <a:ext uri="{FF2B5EF4-FFF2-40B4-BE49-F238E27FC236}">
                <a16:creationId xmlns:a16="http://schemas.microsoft.com/office/drawing/2014/main" id="{BCDE4078-6E84-4182-A8D8-E92F396D3D9E}"/>
              </a:ext>
            </a:extLst>
          </p:cNvPr>
          <p:cNvSpPr/>
          <p:nvPr/>
        </p:nvSpPr>
        <p:spPr>
          <a:xfrm>
            <a:off x="6294193" y="3388170"/>
            <a:ext cx="205729" cy="205729"/>
          </a:xfrm>
          <a:prstGeom prst="donut">
            <a:avLst/>
          </a:prstGeom>
          <a:solidFill>
            <a:srgbClr val="EF660C"/>
          </a:solidFill>
          <a:ln>
            <a:solidFill>
              <a:srgbClr val="EF66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08" name="Cercle : creux 107">
            <a:extLst>
              <a:ext uri="{FF2B5EF4-FFF2-40B4-BE49-F238E27FC236}">
                <a16:creationId xmlns:a16="http://schemas.microsoft.com/office/drawing/2014/main" id="{244AD7D2-DAAE-41DC-AEAB-50D53B8778B9}"/>
              </a:ext>
            </a:extLst>
          </p:cNvPr>
          <p:cNvSpPr/>
          <p:nvPr/>
        </p:nvSpPr>
        <p:spPr>
          <a:xfrm>
            <a:off x="5914832" y="4726011"/>
            <a:ext cx="205729" cy="205729"/>
          </a:xfrm>
          <a:prstGeom prst="donut">
            <a:avLst/>
          </a:prstGeom>
          <a:solidFill>
            <a:srgbClr val="EF660C"/>
          </a:solidFill>
          <a:ln>
            <a:solidFill>
              <a:srgbClr val="EF66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09" name="Cercle : creux 108">
            <a:extLst>
              <a:ext uri="{FF2B5EF4-FFF2-40B4-BE49-F238E27FC236}">
                <a16:creationId xmlns:a16="http://schemas.microsoft.com/office/drawing/2014/main" id="{DFC1AD6D-73E5-46AF-BC88-483DECE76D14}"/>
              </a:ext>
            </a:extLst>
          </p:cNvPr>
          <p:cNvSpPr/>
          <p:nvPr/>
        </p:nvSpPr>
        <p:spPr>
          <a:xfrm>
            <a:off x="7122190" y="3802465"/>
            <a:ext cx="205729" cy="205729"/>
          </a:xfrm>
          <a:prstGeom prst="donut">
            <a:avLst/>
          </a:prstGeom>
          <a:solidFill>
            <a:srgbClr val="EF660C"/>
          </a:solidFill>
          <a:ln>
            <a:solidFill>
              <a:srgbClr val="EF66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62" grpId="0" animBg="1"/>
      <p:bldP spid="68" grpId="0" animBg="1"/>
      <p:bldP spid="102" grpId="0" animBg="1"/>
      <p:bldP spid="26" grpId="0" animBg="1"/>
      <p:bldP spid="107" grpId="0" animBg="1"/>
      <p:bldP spid="108" grpId="0" animBg="1"/>
      <p:bldP spid="10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1524000" y="107341"/>
            <a:ext cx="9144000" cy="27699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 mots clés hors marque déjà positionnés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24157" y="-3848"/>
            <a:ext cx="1171429" cy="44761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-1"/>
            <a:ext cx="12192000" cy="447620"/>
          </a:xfrm>
          <a:prstGeom prst="rect">
            <a:avLst/>
          </a:prstGeom>
          <a:solidFill>
            <a:srgbClr val="3437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751888" cy="447675"/>
          </a:xfrm>
        </p:spPr>
        <p:txBody>
          <a:bodyPr>
            <a:noAutofit/>
          </a:bodyPr>
          <a:lstStyle/>
          <a:p>
            <a:r>
              <a:rPr lang="fr-FR" sz="2800" dirty="0">
                <a:solidFill>
                  <a:schemeClr val="bg1"/>
                </a:solidFill>
                <a:latin typeface="Segoe UI Light"/>
              </a:rPr>
              <a:t>Profitez des concurrents</a:t>
            </a:r>
            <a:endParaRPr lang="fr-FR" sz="2800" b="0" i="0" dirty="0">
              <a:solidFill>
                <a:schemeClr val="bg1"/>
              </a:solidFill>
              <a:latin typeface="Segoe UI Light"/>
              <a:ea typeface="+mj-ea"/>
              <a:cs typeface="+mj-cs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92A8DD2B-548B-4729-83B6-51F51074730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35" y="568968"/>
            <a:ext cx="3182120" cy="31452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9AABA268-6F79-4283-A6E6-23F2683A7A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004900"/>
            <a:ext cx="12192000" cy="5446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094761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me 3">
            <a:extLst>
              <a:ext uri="{FF2B5EF4-FFF2-40B4-BE49-F238E27FC236}">
                <a16:creationId xmlns:a16="http://schemas.microsoft.com/office/drawing/2014/main" id="{8BAC57E7-3F5B-486E-BFFC-44DB2EF07C6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58638821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ZoneTexte 5"/>
          <p:cNvSpPr txBox="1"/>
          <p:nvPr/>
        </p:nvSpPr>
        <p:spPr>
          <a:xfrm>
            <a:off x="1524000" y="107341"/>
            <a:ext cx="9144000" cy="27699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La recherche de mots clé &gt; Technique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24157" y="-3848"/>
            <a:ext cx="1171429" cy="44761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-1"/>
            <a:ext cx="12192000" cy="447620"/>
          </a:xfrm>
          <a:prstGeom prst="rect">
            <a:avLst/>
          </a:prstGeom>
          <a:solidFill>
            <a:srgbClr val="3437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751888" cy="447675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fr-FR" sz="2800" b="0" i="0" dirty="0">
                <a:solidFill>
                  <a:schemeClr val="bg1"/>
                </a:solidFill>
                <a:latin typeface="Segoe UI Light"/>
                <a:ea typeface="+mj-ea"/>
                <a:cs typeface="+mj-cs"/>
              </a:rPr>
              <a:t>Cycle d’enrichissement du document de travail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81052" y="4362275"/>
            <a:ext cx="2229896" cy="193544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17EF1767-A324-40C5-BEAD-0C76388644C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510954"/>
            <a:ext cx="3826110" cy="1709364"/>
          </a:xfrm>
          <a:prstGeom prst="rect">
            <a:avLst/>
          </a:prstGeom>
        </p:spPr>
      </p:pic>
      <p:sp>
        <p:nvSpPr>
          <p:cNvPr id="5" name="Flèche : droite 4">
            <a:extLst>
              <a:ext uri="{FF2B5EF4-FFF2-40B4-BE49-F238E27FC236}">
                <a16:creationId xmlns:a16="http://schemas.microsoft.com/office/drawing/2014/main" id="{87D26ECD-4F42-4757-AB28-DA645C2243C5}"/>
              </a:ext>
            </a:extLst>
          </p:cNvPr>
          <p:cNvSpPr/>
          <p:nvPr/>
        </p:nvSpPr>
        <p:spPr>
          <a:xfrm>
            <a:off x="4051883" y="1104006"/>
            <a:ext cx="929169" cy="489902"/>
          </a:xfrm>
          <a:prstGeom prst="rightArrow">
            <a:avLst/>
          </a:prstGeom>
          <a:solidFill>
            <a:srgbClr val="F1671E"/>
          </a:solidFill>
          <a:ln>
            <a:solidFill>
              <a:srgbClr val="F167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9671815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ledrezen.com/usermedia/photo-635363771337589711-2.JPG?dummy=0&amp;h=8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55609"/>
            <a:ext cx="12192000" cy="9149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ZoneTexte 6"/>
          <p:cNvSpPr txBox="1"/>
          <p:nvPr/>
        </p:nvSpPr>
        <p:spPr>
          <a:xfrm>
            <a:off x="0" y="306657"/>
            <a:ext cx="914400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>
                <a:solidFill>
                  <a:schemeClr val="bg1"/>
                </a:solidFill>
                <a:latin typeface="Aharoni" panose="02010803020104030203" pitchFamily="2" charset="-79"/>
                <a:ea typeface="Adobe Fan Heiti Std B" panose="020B0700000000000000" pitchFamily="34" charset="-128"/>
                <a:cs typeface="Aharoni" panose="02010803020104030203" pitchFamily="2" charset="-79"/>
              </a:rPr>
              <a:t>Les bons plans se cachent parfois plus profondément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5451896" y="6409426"/>
            <a:ext cx="70219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</a:rPr>
              <a:t>Source : http://www.ledrezen.com/usermedia/photo-635363771337589711-2.JPG?dummy=0&amp;h=800</a:t>
            </a:r>
          </a:p>
        </p:txBody>
      </p:sp>
    </p:spTree>
    <p:extLst>
      <p:ext uri="{BB962C8B-B14F-4D97-AF65-F5344CB8AC3E}">
        <p14:creationId xmlns:p14="http://schemas.microsoft.com/office/powerpoint/2010/main" val="3108478039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1524000" y="107341"/>
            <a:ext cx="9144000" cy="27699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 mots clés hors marque déjà positionnés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1524001" y="453307"/>
            <a:ext cx="9144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SEO Keyword </a:t>
            </a:r>
            <a:r>
              <a:rPr lang="fr-FR" dirty="0" err="1"/>
              <a:t>Magic</a:t>
            </a:r>
            <a:r>
              <a:rPr lang="fr-FR" dirty="0"/>
              <a:t> avec les plus gros mots clés de la thématique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24157" y="-3848"/>
            <a:ext cx="1171429" cy="44761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-1"/>
            <a:ext cx="12192000" cy="447620"/>
          </a:xfrm>
          <a:prstGeom prst="rect">
            <a:avLst/>
          </a:prstGeom>
          <a:solidFill>
            <a:srgbClr val="3437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751888" cy="447675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fr-FR" sz="2800" b="0" i="0" dirty="0">
                <a:solidFill>
                  <a:schemeClr val="bg1"/>
                </a:solidFill>
                <a:latin typeface="Segoe UI Light"/>
                <a:ea typeface="+mj-ea"/>
                <a:cs typeface="+mj-cs"/>
              </a:rPr>
              <a:t>Les outils de suggestion de mots clés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6E91C69-FC30-4CC6-9190-1DDA33D3A3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91430"/>
            <a:ext cx="12192000" cy="5075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144780"/>
      </p:ext>
    </p:extLst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1524000" y="107341"/>
            <a:ext cx="9144000" cy="27699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 mots clés hors marque déjà positionnés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1524001" y="453307"/>
            <a:ext cx="9144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/>
              <a:t>Ubersuggest</a:t>
            </a:r>
            <a:r>
              <a:rPr lang="fr-FR" dirty="0"/>
              <a:t> </a:t>
            </a:r>
            <a:r>
              <a:rPr lang="fr-FR" b="1" dirty="0"/>
              <a:t>avec les plus gros mots clés de la thématique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24157" y="-3848"/>
            <a:ext cx="1171429" cy="44761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-1"/>
            <a:ext cx="12192000" cy="447620"/>
          </a:xfrm>
          <a:prstGeom prst="rect">
            <a:avLst/>
          </a:prstGeom>
          <a:solidFill>
            <a:srgbClr val="3437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751888" cy="447675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fr-FR" sz="2800" b="0" i="0" dirty="0">
                <a:solidFill>
                  <a:schemeClr val="bg1"/>
                </a:solidFill>
                <a:latin typeface="Segoe UI Light"/>
                <a:ea typeface="+mj-ea"/>
                <a:cs typeface="+mj-cs"/>
              </a:rPr>
              <a:t>Les outils de suggestion de mots clés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665A7D1F-33E7-4ACD-9B77-7D4641DB57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754" y="885505"/>
            <a:ext cx="11512492" cy="5519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00509"/>
      </p:ext>
    </p:extLst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1524000" y="107341"/>
            <a:ext cx="9144000" cy="27699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 mots clés hors marque déjà positionnés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1524001" y="453307"/>
            <a:ext cx="9144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answerthepublic.com </a:t>
            </a:r>
            <a:r>
              <a:rPr lang="fr-FR" b="1" dirty="0"/>
              <a:t>avec les plus gros mots clés de la thématique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24157" y="-3848"/>
            <a:ext cx="1171429" cy="44761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-1"/>
            <a:ext cx="12192000" cy="447620"/>
          </a:xfrm>
          <a:prstGeom prst="rect">
            <a:avLst/>
          </a:prstGeom>
          <a:solidFill>
            <a:srgbClr val="3437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751888" cy="447675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fr-FR" sz="2800" b="0" i="0" dirty="0">
                <a:solidFill>
                  <a:schemeClr val="bg1"/>
                </a:solidFill>
                <a:latin typeface="Segoe UI Light"/>
                <a:ea typeface="+mj-ea"/>
                <a:cs typeface="+mj-cs"/>
              </a:rPr>
              <a:t>Les outils de suggestion de mots clés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5713" y="822639"/>
            <a:ext cx="5540574" cy="5582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074075"/>
      </p:ext>
    </p:extLst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me 3">
            <a:extLst>
              <a:ext uri="{FF2B5EF4-FFF2-40B4-BE49-F238E27FC236}">
                <a16:creationId xmlns:a16="http://schemas.microsoft.com/office/drawing/2014/main" id="{8BAC57E7-3F5B-486E-BFFC-44DB2EF07C6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19092833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ZoneTexte 5"/>
          <p:cNvSpPr txBox="1"/>
          <p:nvPr/>
        </p:nvSpPr>
        <p:spPr>
          <a:xfrm>
            <a:off x="1524000" y="107341"/>
            <a:ext cx="9144000" cy="27699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La recherche de mots clé &gt; Technique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24157" y="-3848"/>
            <a:ext cx="1171429" cy="44761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-1"/>
            <a:ext cx="12192000" cy="447620"/>
          </a:xfrm>
          <a:prstGeom prst="rect">
            <a:avLst/>
          </a:prstGeom>
          <a:solidFill>
            <a:srgbClr val="3437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751888" cy="447675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fr-FR" sz="2800" b="0" i="0" dirty="0">
                <a:solidFill>
                  <a:schemeClr val="bg1"/>
                </a:solidFill>
                <a:latin typeface="Segoe UI Light"/>
                <a:ea typeface="+mj-ea"/>
                <a:cs typeface="+mj-cs"/>
              </a:rPr>
              <a:t>Cycle d’enrichissement du document de travail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75108" y="4677974"/>
            <a:ext cx="2017432" cy="1751040"/>
          </a:xfrm>
          <a:prstGeom prst="rect">
            <a:avLst/>
          </a:prstGeom>
        </p:spPr>
      </p:pic>
      <p:sp>
        <p:nvSpPr>
          <p:cNvPr id="5" name="Flèche : droite 4">
            <a:extLst>
              <a:ext uri="{FF2B5EF4-FFF2-40B4-BE49-F238E27FC236}">
                <a16:creationId xmlns:a16="http://schemas.microsoft.com/office/drawing/2014/main" id="{87D26ECD-4F42-4757-AB28-DA645C2243C5}"/>
              </a:ext>
            </a:extLst>
          </p:cNvPr>
          <p:cNvSpPr/>
          <p:nvPr/>
        </p:nvSpPr>
        <p:spPr>
          <a:xfrm>
            <a:off x="4051883" y="1104006"/>
            <a:ext cx="929169" cy="489902"/>
          </a:xfrm>
          <a:prstGeom prst="rightArrow">
            <a:avLst/>
          </a:prstGeom>
          <a:solidFill>
            <a:srgbClr val="F1671E"/>
          </a:solidFill>
          <a:ln>
            <a:solidFill>
              <a:srgbClr val="F167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DE8A2781-CE12-4637-B59F-BB7EC9043354}"/>
              </a:ext>
            </a:extLst>
          </p:cNvPr>
          <p:cNvSpPr txBox="1"/>
          <p:nvPr/>
        </p:nvSpPr>
        <p:spPr>
          <a:xfrm>
            <a:off x="1105338" y="656331"/>
            <a:ext cx="29109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b="1" dirty="0"/>
              <a:t>Export </a:t>
            </a:r>
            <a:r>
              <a:rPr lang="fr-FR" sz="4400" b="1" dirty="0" err="1"/>
              <a:t>Suggests</a:t>
            </a:r>
            <a:endParaRPr lang="fr-FR" sz="4400" b="1" dirty="0"/>
          </a:p>
        </p:txBody>
      </p:sp>
    </p:spTree>
    <p:extLst>
      <p:ext uri="{BB962C8B-B14F-4D97-AF65-F5344CB8AC3E}">
        <p14:creationId xmlns:p14="http://schemas.microsoft.com/office/powerpoint/2010/main" val="3727552054"/>
      </p:ext>
    </p:extLst>
  </p:cSld>
  <p:clrMapOvr>
    <a:masterClrMapping/>
  </p:clrMapOvr>
  <p:transition spd="slow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24157" y="-3848"/>
            <a:ext cx="1171429" cy="447619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8709" y="0"/>
            <a:ext cx="1171429" cy="447619"/>
          </a:xfrm>
          <a:prstGeom prst="rect">
            <a:avLst/>
          </a:prstGeom>
        </p:spPr>
      </p:pic>
      <p:pic>
        <p:nvPicPr>
          <p:cNvPr id="28674" name="Picture 2" descr="https://koshercamembert.files.wordpress.com/2011/08/cold-brew-coffee-005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2000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ZoneTexte 9"/>
          <p:cNvSpPr txBox="1"/>
          <p:nvPr/>
        </p:nvSpPr>
        <p:spPr>
          <a:xfrm>
            <a:off x="406880" y="3269397"/>
            <a:ext cx="113782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Aharoni" panose="02010803020104030203" pitchFamily="2" charset="-79"/>
                <a:ea typeface="Adobe Fan Heiti Std B" panose="020B0700000000000000" pitchFamily="34" charset="-128"/>
                <a:cs typeface="Aharoni" panose="02010803020104030203" pitchFamily="2" charset="-79"/>
              </a:rPr>
              <a:t>Filtrez &amp; priorisez les mots clés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685" y="66546"/>
            <a:ext cx="3182120" cy="314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404551"/>
      </p:ext>
    </p:extLst>
  </p:cSld>
  <p:clrMapOvr>
    <a:masterClrMapping/>
  </p:clrMapOvr>
  <p:transition spd="slow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85614"/>
            <a:ext cx="12192000" cy="8629227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405442" y="5719313"/>
            <a:ext cx="113782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Aharoni" panose="02010803020104030203" pitchFamily="2" charset="-79"/>
                <a:ea typeface="Adobe Fan Heiti Std B" panose="020B0700000000000000" pitchFamily="34" charset="-128"/>
                <a:cs typeface="Aharoni" panose="02010803020104030203" pitchFamily="2" charset="-79"/>
              </a:rPr>
              <a:t>Qualifiez vos mots clés</a:t>
            </a:r>
          </a:p>
        </p:txBody>
      </p:sp>
    </p:spTree>
    <p:extLst>
      <p:ext uri="{BB962C8B-B14F-4D97-AF65-F5344CB8AC3E}">
        <p14:creationId xmlns:p14="http://schemas.microsoft.com/office/powerpoint/2010/main" val="1685503768"/>
      </p:ext>
    </p:extLst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0" y="1722255"/>
            <a:ext cx="914400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400" b="1" dirty="0"/>
              <a:t>Commande </a:t>
            </a:r>
            <a:r>
              <a:rPr lang="fr-FR" sz="4400" b="1" dirty="0" err="1"/>
              <a:t>allintitle</a:t>
            </a:r>
            <a:r>
              <a:rPr lang="fr-FR" sz="4400" b="1" dirty="0"/>
              <a:t> de Google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1524000" y="107341"/>
            <a:ext cx="9144000" cy="27699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La recherche de mots clé &gt; Technique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24157" y="-3848"/>
            <a:ext cx="1171429" cy="44761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-1"/>
            <a:ext cx="12192000" cy="447620"/>
          </a:xfrm>
          <a:prstGeom prst="rect">
            <a:avLst/>
          </a:prstGeom>
          <a:solidFill>
            <a:srgbClr val="3437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itr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751888" cy="447675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fr-FR" sz="2800" b="0" i="0" dirty="0">
                <a:solidFill>
                  <a:schemeClr val="bg1"/>
                </a:solidFill>
                <a:latin typeface="Segoe UI Light"/>
                <a:ea typeface="+mj-ea"/>
                <a:cs typeface="+mj-cs"/>
              </a:rPr>
              <a:t>Qualification des mots clés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25350EC-6EBC-4CE2-83B4-03D8B70F00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4095" y="2629000"/>
            <a:ext cx="8323809" cy="1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475507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-1"/>
            <a:ext cx="12192000" cy="447620"/>
          </a:xfrm>
          <a:prstGeom prst="rect">
            <a:avLst/>
          </a:prstGeom>
          <a:solidFill>
            <a:srgbClr val="3437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r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751888" cy="447675"/>
          </a:xfrm>
        </p:spPr>
        <p:txBody>
          <a:bodyPr>
            <a:noAutofit/>
          </a:bodyPr>
          <a:lstStyle/>
          <a:p>
            <a:pPr algn="l" defTabSz="914400">
              <a:spcBef>
                <a:spcPts val="0"/>
              </a:spcBef>
              <a:buNone/>
            </a:pPr>
            <a:r>
              <a:rPr lang="fr-FR" sz="2800" b="0" i="0" dirty="0">
                <a:solidFill>
                  <a:schemeClr val="bg1"/>
                </a:solidFill>
                <a:latin typeface="Segoe UI Light"/>
                <a:ea typeface="+mj-ea"/>
                <a:cs typeface="+mj-cs"/>
              </a:rPr>
              <a:t>Document final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20" y="481803"/>
            <a:ext cx="12124333" cy="5978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754864"/>
      </p:ext>
    </p:extLst>
  </p:cSld>
  <p:clrMapOvr>
    <a:masterClrMapping/>
  </p:clrMapOvr>
  <p:transition spd="slow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0" y="451466"/>
            <a:ext cx="914400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400" b="1" dirty="0"/>
              <a:t>Niveau de difficulté de </a:t>
            </a:r>
            <a:r>
              <a:rPr lang="fr-FR" sz="4400" b="1" dirty="0" err="1"/>
              <a:t>Semrush</a:t>
            </a:r>
            <a:endParaRPr lang="fr-FR" sz="4400" b="1" dirty="0"/>
          </a:p>
        </p:txBody>
      </p:sp>
      <p:sp>
        <p:nvSpPr>
          <p:cNvPr id="6" name="ZoneTexte 5"/>
          <p:cNvSpPr txBox="1"/>
          <p:nvPr/>
        </p:nvSpPr>
        <p:spPr>
          <a:xfrm>
            <a:off x="1524000" y="107341"/>
            <a:ext cx="9144000" cy="27699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La recherche de mots clé &gt; Technique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24157" y="-3848"/>
            <a:ext cx="1171429" cy="44761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-1"/>
            <a:ext cx="12192000" cy="447620"/>
          </a:xfrm>
          <a:prstGeom prst="rect">
            <a:avLst/>
          </a:prstGeom>
          <a:solidFill>
            <a:srgbClr val="3437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itr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751888" cy="447675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fr-FR" sz="2800" b="0" i="0" dirty="0">
                <a:solidFill>
                  <a:schemeClr val="bg1"/>
                </a:solidFill>
                <a:latin typeface="Segoe UI Light"/>
                <a:ea typeface="+mj-ea"/>
                <a:cs typeface="+mj-cs"/>
              </a:rPr>
              <a:t>Qualification des mots clés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661B2A29-9EB5-4A2C-8861-F227FD88C4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39090"/>
            <a:ext cx="12192000" cy="5075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161589"/>
      </p:ext>
    </p:extLst>
  </p:cSld>
  <p:clrMapOvr>
    <a:masterClrMapping/>
  </p:clrMapOvr>
  <p:transition spd="slow">
    <p:push dir="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0" y="384354"/>
            <a:ext cx="914400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400" b="1" dirty="0"/>
              <a:t>Analyse de la SERP </a:t>
            </a:r>
            <a:r>
              <a:rPr lang="fr-FR" sz="4400" b="1" dirty="0" err="1"/>
              <a:t>SEObserver</a:t>
            </a:r>
            <a:endParaRPr lang="fr-FR" sz="4400" b="1" dirty="0"/>
          </a:p>
        </p:txBody>
      </p:sp>
      <p:sp>
        <p:nvSpPr>
          <p:cNvPr id="6" name="ZoneTexte 5"/>
          <p:cNvSpPr txBox="1"/>
          <p:nvPr/>
        </p:nvSpPr>
        <p:spPr>
          <a:xfrm>
            <a:off x="1524000" y="107341"/>
            <a:ext cx="9144000" cy="27699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La recherche de mots clé &gt; Technique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24157" y="-3848"/>
            <a:ext cx="1171429" cy="44761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-1"/>
            <a:ext cx="12192000" cy="447620"/>
          </a:xfrm>
          <a:prstGeom prst="rect">
            <a:avLst/>
          </a:prstGeom>
          <a:solidFill>
            <a:srgbClr val="3437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itr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751888" cy="447675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fr-FR" sz="2800" b="0" i="0" dirty="0">
                <a:solidFill>
                  <a:schemeClr val="bg1"/>
                </a:solidFill>
                <a:latin typeface="Segoe UI Light"/>
                <a:ea typeface="+mj-ea"/>
                <a:cs typeface="+mj-cs"/>
              </a:rPr>
              <a:t>Qualification des mots clés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8EF43FB-60A7-4E38-A968-9254E6F249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78457"/>
            <a:ext cx="12192000" cy="5388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530171"/>
      </p:ext>
    </p:extLst>
  </p:cSld>
  <p:clrMapOvr>
    <a:masterClrMapping/>
  </p:clrMapOvr>
  <p:transition spd="slow">
    <p:push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11647" y="491681"/>
            <a:ext cx="616870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400" b="1" dirty="0"/>
              <a:t>Intérêt business direct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1524000" y="107341"/>
            <a:ext cx="9144000" cy="27699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La recherche de mots clé &gt; Technique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24157" y="-3848"/>
            <a:ext cx="1171429" cy="44761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-1"/>
            <a:ext cx="12192000" cy="447620"/>
          </a:xfrm>
          <a:prstGeom prst="rect">
            <a:avLst/>
          </a:prstGeom>
          <a:solidFill>
            <a:srgbClr val="3437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itr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751888" cy="447675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fr-FR" sz="2800" b="0" i="0" dirty="0">
                <a:solidFill>
                  <a:schemeClr val="bg1"/>
                </a:solidFill>
                <a:latin typeface="Segoe UI Light"/>
                <a:ea typeface="+mj-ea"/>
                <a:cs typeface="+mj-cs"/>
              </a:rPr>
              <a:t>Qualification des mots clés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95D13BF-3AA4-4948-BFAD-19E347A28021}"/>
              </a:ext>
            </a:extLst>
          </p:cNvPr>
          <p:cNvSpPr txBox="1"/>
          <p:nvPr/>
        </p:nvSpPr>
        <p:spPr>
          <a:xfrm>
            <a:off x="2454810" y="3013501"/>
            <a:ext cx="72823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4800" b="1" dirty="0">
                <a:solidFill>
                  <a:srgbClr val="F1671E"/>
                </a:solidFill>
              </a:rPr>
              <a:t>CPC x Concurrence </a:t>
            </a:r>
            <a:r>
              <a:rPr lang="fr-FR" sz="4800" b="1" dirty="0" err="1">
                <a:solidFill>
                  <a:srgbClr val="F1671E"/>
                </a:solidFill>
              </a:rPr>
              <a:t>Ads</a:t>
            </a:r>
            <a:endParaRPr lang="fr-FR" sz="4800" b="1" dirty="0">
              <a:solidFill>
                <a:srgbClr val="F1671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628049"/>
      </p:ext>
    </p:extLst>
  </p:cSld>
  <p:clrMapOvr>
    <a:masterClrMapping/>
  </p:clrMapOvr>
  <p:transition spd="slow"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11647" y="491681"/>
            <a:ext cx="616870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4400" b="1" dirty="0"/>
              <a:t>Intérêt global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1524000" y="107341"/>
            <a:ext cx="9144000" cy="27699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La recherche de mots clé &gt; Technique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24157" y="-3848"/>
            <a:ext cx="1171429" cy="44761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-1"/>
            <a:ext cx="12192000" cy="447620"/>
          </a:xfrm>
          <a:prstGeom prst="rect">
            <a:avLst/>
          </a:prstGeom>
          <a:solidFill>
            <a:srgbClr val="3437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itr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751888" cy="447675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fr-FR" sz="2800" b="0" i="0" dirty="0">
                <a:solidFill>
                  <a:schemeClr val="bg1"/>
                </a:solidFill>
                <a:latin typeface="Segoe UI Light"/>
                <a:ea typeface="+mj-ea"/>
                <a:cs typeface="+mj-cs"/>
              </a:rPr>
              <a:t>Qualification des mots clés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A35284C7-ACD9-4758-B9FF-B78EE0233212}"/>
              </a:ext>
            </a:extLst>
          </p:cNvPr>
          <p:cNvSpPr txBox="1"/>
          <p:nvPr/>
        </p:nvSpPr>
        <p:spPr>
          <a:xfrm>
            <a:off x="215383" y="2184559"/>
            <a:ext cx="117612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4400" b="1" dirty="0">
                <a:solidFill>
                  <a:srgbClr val="F1671E"/>
                </a:solidFill>
              </a:rPr>
              <a:t>CPC x Concurrence </a:t>
            </a:r>
            <a:r>
              <a:rPr lang="fr-FR" sz="4400" b="1" dirty="0" err="1">
                <a:solidFill>
                  <a:srgbClr val="F1671E"/>
                </a:solidFill>
              </a:rPr>
              <a:t>Ads</a:t>
            </a:r>
            <a:r>
              <a:rPr lang="fr-FR" sz="4400" b="1" dirty="0">
                <a:solidFill>
                  <a:srgbClr val="F1671E"/>
                </a:solidFill>
              </a:rPr>
              <a:t> x Volume mensuel</a:t>
            </a:r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9EDB8E29-94E9-4F54-B0C8-C8B1611559E3}"/>
              </a:ext>
            </a:extLst>
          </p:cNvPr>
          <p:cNvCxnSpPr/>
          <p:nvPr/>
        </p:nvCxnSpPr>
        <p:spPr>
          <a:xfrm>
            <a:off x="384561" y="3042303"/>
            <a:ext cx="11459910" cy="0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A3FB8302-342E-4245-89CE-49441FFE3BAE}"/>
              </a:ext>
            </a:extLst>
          </p:cNvPr>
          <p:cNvSpPr txBox="1"/>
          <p:nvPr/>
        </p:nvSpPr>
        <p:spPr>
          <a:xfrm>
            <a:off x="3783509" y="3107996"/>
            <a:ext cx="462498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4400" b="1" dirty="0">
                <a:solidFill>
                  <a:srgbClr val="F1671E"/>
                </a:solidFill>
              </a:rPr>
              <a:t>Concurrence + 1</a:t>
            </a:r>
          </a:p>
        </p:txBody>
      </p:sp>
    </p:spTree>
    <p:extLst>
      <p:ext uri="{BB962C8B-B14F-4D97-AF65-F5344CB8AC3E}">
        <p14:creationId xmlns:p14="http://schemas.microsoft.com/office/powerpoint/2010/main" val="3298130025"/>
      </p:ext>
    </p:extLst>
  </p:cSld>
  <p:clrMapOvr>
    <a:masterClrMapping/>
  </p:clrMapOvr>
  <p:transition spd="slow"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-1"/>
            <a:ext cx="12192000" cy="447620"/>
          </a:xfrm>
          <a:prstGeom prst="rect">
            <a:avLst/>
          </a:prstGeom>
          <a:solidFill>
            <a:srgbClr val="3437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r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751888" cy="447675"/>
          </a:xfrm>
        </p:spPr>
        <p:txBody>
          <a:bodyPr>
            <a:noAutofit/>
          </a:bodyPr>
          <a:lstStyle/>
          <a:p>
            <a:pPr algn="l" defTabSz="914400">
              <a:spcBef>
                <a:spcPts val="0"/>
              </a:spcBef>
              <a:buNone/>
            </a:pPr>
            <a:r>
              <a:rPr lang="fr-FR" sz="2800" b="0" i="0" dirty="0">
                <a:solidFill>
                  <a:schemeClr val="bg1"/>
                </a:solidFill>
                <a:latin typeface="Segoe UI Light"/>
                <a:ea typeface="+mj-ea"/>
                <a:cs typeface="+mj-cs"/>
              </a:rPr>
              <a:t>Document final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762" y="867095"/>
            <a:ext cx="10390476" cy="51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65586"/>
      </p:ext>
    </p:extLst>
  </p:cSld>
  <p:clrMapOvr>
    <a:masterClrMapping/>
  </p:clrMapOvr>
  <p:transition spd="slow">
    <p:push dir="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3999" y="447129"/>
            <a:ext cx="914400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1524000" y="107341"/>
            <a:ext cx="9144000" cy="27699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La recherche de mots clé &gt; Technique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24157" y="-3848"/>
            <a:ext cx="1171429" cy="44761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-1"/>
            <a:ext cx="12192000" cy="447620"/>
          </a:xfrm>
          <a:prstGeom prst="rect">
            <a:avLst/>
          </a:prstGeom>
          <a:solidFill>
            <a:srgbClr val="3437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itr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751888" cy="447675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fr-FR" sz="2800" b="0" i="0" dirty="0">
                <a:solidFill>
                  <a:schemeClr val="bg1"/>
                </a:solidFill>
                <a:latin typeface="Segoe UI Light"/>
                <a:ea typeface="+mj-ea"/>
                <a:cs typeface="+mj-cs"/>
              </a:rPr>
              <a:t>Gardez la crème et le faisable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604434" y="621102"/>
            <a:ext cx="1129570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On peut déjà faire un pré-filtrage avant la mesure de la concurrence naturelle</a:t>
            </a:r>
          </a:p>
          <a:p>
            <a:r>
              <a:rPr lang="fr-FR" dirty="0"/>
              <a:t>Ecarter le mots clés avec un trafic nul (Ne pas les supprimer : longue traine)</a:t>
            </a:r>
          </a:p>
          <a:p>
            <a:r>
              <a:rPr lang="fr-FR" dirty="0"/>
              <a:t>Déterminer une limite basse de volume de recherche</a:t>
            </a:r>
          </a:p>
          <a:p>
            <a:r>
              <a:rPr lang="fr-FR" dirty="0"/>
              <a:t>Déterminer la limite haute accessible (Audit positions &lt;-&gt; concurrence naturelle)</a:t>
            </a:r>
          </a:p>
          <a:p>
            <a:r>
              <a:rPr lang="fr-FR" dirty="0"/>
              <a:t>Ecarter les mots clés trop génériques / trop concurrentiel (Ne pas les supprimer : tête de rubrique)</a:t>
            </a:r>
          </a:p>
          <a:p>
            <a:r>
              <a:rPr lang="fr-FR" dirty="0"/>
              <a:t>Eliminer les mots clés hors thématique</a:t>
            </a:r>
          </a:p>
          <a:p>
            <a:endParaRPr lang="fr-FR" dirty="0"/>
          </a:p>
          <a:p>
            <a:r>
              <a:rPr lang="fr-FR" b="1" dirty="0"/>
              <a:t>Tris intéressants :</a:t>
            </a:r>
          </a:p>
          <a:p>
            <a:r>
              <a:rPr lang="fr-FR" dirty="0"/>
              <a:t>Trier par volume de recherches</a:t>
            </a:r>
          </a:p>
          <a:p>
            <a:r>
              <a:rPr lang="fr-FR" dirty="0"/>
              <a:t>Trier par intérêt </a:t>
            </a:r>
            <a:r>
              <a:rPr lang="fr-FR" dirty="0" err="1"/>
              <a:t>Adwords</a:t>
            </a:r>
            <a:endParaRPr lang="fr-FR" dirty="0"/>
          </a:p>
          <a:p>
            <a:r>
              <a:rPr lang="fr-FR" dirty="0"/>
              <a:t>Trier par intérêt global</a:t>
            </a:r>
          </a:p>
        </p:txBody>
      </p:sp>
    </p:spTree>
    <p:extLst>
      <p:ext uri="{BB962C8B-B14F-4D97-AF65-F5344CB8AC3E}">
        <p14:creationId xmlns:p14="http://schemas.microsoft.com/office/powerpoint/2010/main" val="790335570"/>
      </p:ext>
    </p:extLst>
  </p:cSld>
  <p:clrMapOvr>
    <a:masterClrMapping/>
  </p:clrMapOvr>
  <p:transition spd="slow">
    <p:push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Une image contenant intérieur&#10;&#10;Description générée automatiquement">
            <a:extLst>
              <a:ext uri="{FF2B5EF4-FFF2-40B4-BE49-F238E27FC236}">
                <a16:creationId xmlns:a16="http://schemas.microsoft.com/office/drawing/2014/main" id="{C2CE80E8-47F2-45A1-9C9F-7E39B9FD79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358" y="-130615"/>
            <a:ext cx="12270088" cy="660130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523999" y="447129"/>
            <a:ext cx="914400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1524000" y="107341"/>
            <a:ext cx="9144000" cy="27699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La recherche de mots clé &gt; Technique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24157" y="-3848"/>
            <a:ext cx="1171429" cy="44761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-1"/>
            <a:ext cx="12192000" cy="447620"/>
          </a:xfrm>
          <a:prstGeom prst="rect">
            <a:avLst/>
          </a:prstGeom>
          <a:solidFill>
            <a:srgbClr val="3437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itr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751888" cy="447675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fr-FR" sz="2800" b="0" i="0" dirty="0">
                <a:solidFill>
                  <a:schemeClr val="bg1"/>
                </a:solidFill>
                <a:latin typeface="Segoe UI Light"/>
                <a:ea typeface="+mj-ea"/>
                <a:cs typeface="+mj-cs"/>
              </a:rPr>
              <a:t>Merci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448147" y="1433248"/>
            <a:ext cx="1129570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600" b="1" dirty="0">
                <a:solidFill>
                  <a:schemeClr val="bg1"/>
                </a:solidFill>
              </a:rPr>
              <a:t>MERCI A VOUS !</a:t>
            </a:r>
          </a:p>
          <a:p>
            <a:pPr algn="ctr"/>
            <a:r>
              <a:rPr lang="fr-FR" sz="9600" b="1" dirty="0">
                <a:solidFill>
                  <a:schemeClr val="bg1"/>
                </a:solidFill>
              </a:rPr>
              <a:t>MERCI LE STAFF !</a:t>
            </a:r>
          </a:p>
          <a:p>
            <a:endParaRPr lang="fr-FR" b="1" dirty="0">
              <a:solidFill>
                <a:schemeClr val="bg1"/>
              </a:solidFill>
            </a:endParaRPr>
          </a:p>
          <a:p>
            <a:endParaRPr lang="fr-FR" b="1" dirty="0">
              <a:solidFill>
                <a:schemeClr val="bg1"/>
              </a:solidFill>
            </a:endParaRPr>
          </a:p>
          <a:p>
            <a:endParaRPr lang="fr-FR" b="1" dirty="0">
              <a:solidFill>
                <a:schemeClr val="bg1"/>
              </a:solidFill>
            </a:endParaRPr>
          </a:p>
          <a:p>
            <a:endParaRPr lang="fr-FR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003440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orig15.deviantart.net/044f/f/2008/217/9/f/9f23839a2301aa1ed6e031df9bf38d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15" y="-1341898"/>
            <a:ext cx="12993440" cy="9657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1524000" y="107341"/>
            <a:ext cx="9144000" cy="27699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 brainstorming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24157" y="-3848"/>
            <a:ext cx="1171429" cy="447619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7885294" y="6247200"/>
            <a:ext cx="41102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/>
              <a:t>Source : http://www.deviantart.com/art/Brainstorm-93755700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-1"/>
            <a:ext cx="12192000" cy="447620"/>
          </a:xfrm>
          <a:prstGeom prst="rect">
            <a:avLst/>
          </a:prstGeom>
          <a:solidFill>
            <a:srgbClr val="3437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itr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751888" cy="447675"/>
          </a:xfrm>
        </p:spPr>
        <p:txBody>
          <a:bodyPr>
            <a:noAutofit/>
          </a:bodyPr>
          <a:lstStyle/>
          <a:p>
            <a:pPr algn="l" defTabSz="914400">
              <a:spcBef>
                <a:spcPts val="0"/>
              </a:spcBef>
              <a:buNone/>
            </a:pPr>
            <a:r>
              <a:rPr lang="fr-FR" sz="2800" b="0" i="0" dirty="0">
                <a:solidFill>
                  <a:schemeClr val="bg1"/>
                </a:solidFill>
                <a:latin typeface="Segoe UI Light"/>
                <a:ea typeface="+mj-ea"/>
                <a:cs typeface="+mj-cs"/>
              </a:rPr>
              <a:t>Brainstorming</a:t>
            </a:r>
          </a:p>
        </p:txBody>
      </p:sp>
    </p:spTree>
    <p:extLst>
      <p:ext uri="{BB962C8B-B14F-4D97-AF65-F5344CB8AC3E}">
        <p14:creationId xmlns:p14="http://schemas.microsoft.com/office/powerpoint/2010/main" val="3179894004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-1" y="453347"/>
            <a:ext cx="1219200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  <a:p>
            <a:pPr algn="ctr"/>
            <a:r>
              <a:rPr lang="fr-FR" sz="3200" b="1" dirty="0"/>
              <a:t>Imprégnez-vous de la marque et de la thématique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-1" y="1"/>
            <a:ext cx="12192001" cy="27699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Brainstorming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24157" y="-3848"/>
            <a:ext cx="1171429" cy="447619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7818" y="1315121"/>
            <a:ext cx="6516363" cy="515157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-1"/>
            <a:ext cx="12192000" cy="447620"/>
          </a:xfrm>
          <a:prstGeom prst="rect">
            <a:avLst/>
          </a:prstGeom>
          <a:solidFill>
            <a:srgbClr val="3437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itr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751888" cy="447675"/>
          </a:xfrm>
        </p:spPr>
        <p:txBody>
          <a:bodyPr>
            <a:noAutofit/>
          </a:bodyPr>
          <a:lstStyle/>
          <a:p>
            <a:pPr algn="l" defTabSz="914400">
              <a:spcBef>
                <a:spcPts val="0"/>
              </a:spcBef>
              <a:buNone/>
            </a:pPr>
            <a:r>
              <a:rPr lang="fr-FR" sz="2800" b="0" i="0" dirty="0">
                <a:solidFill>
                  <a:schemeClr val="bg1"/>
                </a:solidFill>
                <a:latin typeface="Segoe UI Light"/>
                <a:ea typeface="+mj-ea"/>
                <a:cs typeface="+mj-cs"/>
              </a:rPr>
              <a:t>Brainstorming</a:t>
            </a:r>
          </a:p>
        </p:txBody>
      </p:sp>
    </p:spTree>
    <p:extLst>
      <p:ext uri="{BB962C8B-B14F-4D97-AF65-F5344CB8AC3E}">
        <p14:creationId xmlns:p14="http://schemas.microsoft.com/office/powerpoint/2010/main" val="2068711287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www.cafeduweb.com/images/bandeaux/photo/2008_Canon_EF_Lens_Collec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93811"/>
            <a:ext cx="12198568" cy="9147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oneTexte 5"/>
          <p:cNvSpPr txBox="1"/>
          <p:nvPr/>
        </p:nvSpPr>
        <p:spPr>
          <a:xfrm>
            <a:off x="1524000" y="107341"/>
            <a:ext cx="9144000" cy="27699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Brainstorming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24157" y="-3848"/>
            <a:ext cx="1171429" cy="44761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-1"/>
            <a:ext cx="12192000" cy="447620"/>
          </a:xfrm>
          <a:prstGeom prst="rect">
            <a:avLst/>
          </a:prstGeom>
          <a:solidFill>
            <a:srgbClr val="3437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751888" cy="447675"/>
          </a:xfrm>
        </p:spPr>
        <p:txBody>
          <a:bodyPr>
            <a:noAutofit/>
          </a:bodyPr>
          <a:lstStyle/>
          <a:p>
            <a:pPr algn="l" defTabSz="914400">
              <a:spcBef>
                <a:spcPts val="0"/>
              </a:spcBef>
              <a:buNone/>
            </a:pPr>
            <a:r>
              <a:rPr lang="fr-FR" sz="2800" b="0" i="0" dirty="0">
                <a:solidFill>
                  <a:schemeClr val="bg1"/>
                </a:solidFill>
                <a:latin typeface="Segoe UI Light"/>
                <a:ea typeface="+mj-ea"/>
                <a:cs typeface="+mj-cs"/>
              </a:rPr>
              <a:t>Brainstorming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1524001" y="418803"/>
            <a:ext cx="9144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Objectifs &amp; Priorités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10395385" y="6582991"/>
            <a:ext cx="320040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b="1" dirty="0">
                <a:solidFill>
                  <a:schemeClr val="bg1"/>
                </a:solidFill>
              </a:rPr>
              <a:t>Source : the-digital-picture.com</a:t>
            </a:r>
            <a:endParaRPr lang="fr-FR" sz="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4105510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1524000" y="107341"/>
            <a:ext cx="9144000" cy="27699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Brainstorming</a:t>
            </a:r>
          </a:p>
        </p:txBody>
      </p:sp>
      <p:sp>
        <p:nvSpPr>
          <p:cNvPr id="3" name="Rectangle 2"/>
          <p:cNvSpPr/>
          <p:nvPr/>
        </p:nvSpPr>
        <p:spPr>
          <a:xfrm>
            <a:off x="6827520" y="6524926"/>
            <a:ext cx="449896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000" dirty="0"/>
              <a:t>Source : http://www.definitions-marketing.com/definition/persona-en-marketing/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24157" y="-3848"/>
            <a:ext cx="1171429" cy="44761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-1"/>
            <a:ext cx="12192000" cy="447620"/>
          </a:xfrm>
          <a:prstGeom prst="rect">
            <a:avLst/>
          </a:prstGeom>
          <a:solidFill>
            <a:srgbClr val="3437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751888" cy="447675"/>
          </a:xfrm>
        </p:spPr>
        <p:txBody>
          <a:bodyPr>
            <a:noAutofit/>
          </a:bodyPr>
          <a:lstStyle/>
          <a:p>
            <a:pPr algn="l" defTabSz="914400">
              <a:spcBef>
                <a:spcPts val="0"/>
              </a:spcBef>
              <a:buNone/>
            </a:pPr>
            <a:r>
              <a:rPr lang="fr-FR" sz="2800" b="0" i="0" dirty="0">
                <a:solidFill>
                  <a:schemeClr val="bg1"/>
                </a:solidFill>
                <a:latin typeface="Segoe UI Light"/>
                <a:ea typeface="+mj-ea"/>
                <a:cs typeface="+mj-cs"/>
              </a:rPr>
              <a:t>Brainstorming</a:t>
            </a:r>
          </a:p>
        </p:txBody>
      </p:sp>
      <p:pic>
        <p:nvPicPr>
          <p:cNvPr id="2" name="Picture 2" descr="http://www.definitions-marketing.com/wp-content/uploads/2015/12/persona-marketin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7079" y="822598"/>
            <a:ext cx="9977841" cy="5613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ZoneTexte 10"/>
          <p:cNvSpPr txBox="1"/>
          <p:nvPr/>
        </p:nvSpPr>
        <p:spPr>
          <a:xfrm>
            <a:off x="1524001" y="418803"/>
            <a:ext cx="9144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Qui :</a:t>
            </a:r>
            <a:r>
              <a:rPr lang="fr-FR" dirty="0"/>
              <a:t> </a:t>
            </a:r>
            <a:r>
              <a:rPr lang="fr-FR" dirty="0" err="1"/>
              <a:t>Personas</a:t>
            </a:r>
            <a:r>
              <a:rPr lang="fr-FR" dirty="0"/>
              <a:t> marketing</a:t>
            </a:r>
          </a:p>
        </p:txBody>
      </p:sp>
    </p:spTree>
    <p:extLst>
      <p:ext uri="{BB962C8B-B14F-4D97-AF65-F5344CB8AC3E}">
        <p14:creationId xmlns:p14="http://schemas.microsoft.com/office/powerpoint/2010/main" val="3035743534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bartoncareeradvisors.com/wp-content/uploads/2015/09/unique-selling-proposi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112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oneTexte 5"/>
          <p:cNvSpPr txBox="1"/>
          <p:nvPr/>
        </p:nvSpPr>
        <p:spPr>
          <a:xfrm>
            <a:off x="1524000" y="107341"/>
            <a:ext cx="9144000" cy="27699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Brainstorming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24157" y="-3848"/>
            <a:ext cx="1171429" cy="44761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-1"/>
            <a:ext cx="12192000" cy="447620"/>
          </a:xfrm>
          <a:prstGeom prst="rect">
            <a:avLst/>
          </a:prstGeom>
          <a:solidFill>
            <a:srgbClr val="3437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751888" cy="447675"/>
          </a:xfrm>
        </p:spPr>
        <p:txBody>
          <a:bodyPr>
            <a:noAutofit/>
          </a:bodyPr>
          <a:lstStyle/>
          <a:p>
            <a:pPr algn="l" defTabSz="914400">
              <a:spcBef>
                <a:spcPts val="0"/>
              </a:spcBef>
              <a:buNone/>
            </a:pPr>
            <a:r>
              <a:rPr lang="fr-FR" sz="2800" b="0" i="0" dirty="0">
                <a:solidFill>
                  <a:schemeClr val="bg1"/>
                </a:solidFill>
                <a:latin typeface="Segoe UI Light"/>
                <a:ea typeface="+mj-ea"/>
                <a:cs typeface="+mj-cs"/>
              </a:rPr>
              <a:t>Brainstorming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1524001" y="418803"/>
            <a:ext cx="9144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Pourquoi vous plutôt que les autres :</a:t>
            </a:r>
            <a:r>
              <a:rPr lang="fr-FR" dirty="0"/>
              <a:t> Unique </a:t>
            </a:r>
            <a:r>
              <a:rPr lang="fr-FR" dirty="0" err="1"/>
              <a:t>Selling</a:t>
            </a:r>
            <a:r>
              <a:rPr lang="fr-FR" dirty="0"/>
              <a:t> Proposition USP/UVP</a:t>
            </a:r>
          </a:p>
        </p:txBody>
      </p:sp>
      <p:sp>
        <p:nvSpPr>
          <p:cNvPr id="2" name="ZoneTexte 1"/>
          <p:cNvSpPr txBox="1"/>
          <p:nvPr/>
        </p:nvSpPr>
        <p:spPr>
          <a:xfrm>
            <a:off x="1322772" y="3071674"/>
            <a:ext cx="5824647" cy="923330"/>
          </a:xfrm>
          <a:prstGeom prst="rect">
            <a:avLst/>
          </a:prstGeom>
          <a:solidFill>
            <a:schemeClr val="bg1">
              <a:lumMod val="95000"/>
              <a:alpha val="63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b="1" dirty="0"/>
              <a:t>Quels sont les bénéfices de votre offre ?</a:t>
            </a:r>
          </a:p>
          <a:p>
            <a:r>
              <a:rPr lang="fr-FR" b="1" dirty="0"/>
              <a:t>Correspondre aux besoins des clients</a:t>
            </a:r>
          </a:p>
          <a:p>
            <a:r>
              <a:rPr lang="fr-FR" b="1" dirty="0"/>
              <a:t>Qu’est-ce qui vous distingue de la concurrence ?</a:t>
            </a:r>
          </a:p>
        </p:txBody>
      </p:sp>
    </p:spTree>
    <p:extLst>
      <p:ext uri="{BB962C8B-B14F-4D97-AF65-F5344CB8AC3E}">
        <p14:creationId xmlns:p14="http://schemas.microsoft.com/office/powerpoint/2010/main" val="13299697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1524000" y="107341"/>
            <a:ext cx="9144000" cy="27699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Brainstorming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24157" y="-3848"/>
            <a:ext cx="1171429" cy="44761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-1"/>
            <a:ext cx="12192000" cy="447620"/>
          </a:xfrm>
          <a:prstGeom prst="rect">
            <a:avLst/>
          </a:prstGeom>
          <a:solidFill>
            <a:srgbClr val="3437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751888" cy="447675"/>
          </a:xfrm>
        </p:spPr>
        <p:txBody>
          <a:bodyPr>
            <a:noAutofit/>
          </a:bodyPr>
          <a:lstStyle/>
          <a:p>
            <a:pPr algn="l" defTabSz="914400">
              <a:spcBef>
                <a:spcPts val="0"/>
              </a:spcBef>
              <a:buNone/>
            </a:pPr>
            <a:r>
              <a:rPr lang="fr-FR" sz="2800" b="0" i="0" dirty="0">
                <a:solidFill>
                  <a:schemeClr val="bg1"/>
                </a:solidFill>
                <a:latin typeface="Segoe UI Light"/>
                <a:ea typeface="+mj-ea"/>
                <a:cs typeface="+mj-cs"/>
              </a:rPr>
              <a:t>Brainstorming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1524001" y="418803"/>
            <a:ext cx="9144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Quand :</a:t>
            </a:r>
            <a:r>
              <a:rPr lang="fr-FR" dirty="0"/>
              <a:t> Saisonnalité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476" y="822598"/>
            <a:ext cx="11019047" cy="5666667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5913120" y="6524926"/>
            <a:ext cx="541336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000" dirty="0"/>
              <a:t>Source : https://www.google.fr/trends/explore?q=saint%20valentin,location%20ski,cartes%20voeux</a:t>
            </a:r>
          </a:p>
        </p:txBody>
      </p:sp>
    </p:spTree>
    <p:extLst>
      <p:ext uri="{BB962C8B-B14F-4D97-AF65-F5344CB8AC3E}">
        <p14:creationId xmlns:p14="http://schemas.microsoft.com/office/powerpoint/2010/main" val="2694051834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Theme">
  <a:themeElements>
    <a:clrScheme name="braum_hype">
      <a:dk1>
        <a:srgbClr val="2A2D34"/>
      </a:dk1>
      <a:lt1>
        <a:srgbClr val="FFFFFF"/>
      </a:lt1>
      <a:dk2>
        <a:srgbClr val="2A2D34"/>
      </a:dk2>
      <a:lt2>
        <a:srgbClr val="FFFFFF"/>
      </a:lt2>
      <a:accent1>
        <a:srgbClr val="EE3D1B"/>
      </a:accent1>
      <a:accent2>
        <a:srgbClr val="C0C0C3"/>
      </a:accent2>
      <a:accent3>
        <a:srgbClr val="9FA0A4"/>
      </a:accent3>
      <a:accent4>
        <a:srgbClr val="5F6268"/>
      </a:accent4>
      <a:accent5>
        <a:srgbClr val="40424A"/>
      </a:accent5>
      <a:accent6>
        <a:srgbClr val="40424A"/>
      </a:accent6>
      <a:hlink>
        <a:srgbClr val="EE3D1B"/>
      </a:hlink>
      <a:folHlink>
        <a:srgbClr val="EE3D1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3900</TotalTime>
  <Words>659</Words>
  <Application>Microsoft Office PowerPoint</Application>
  <PresentationFormat>Grand écran</PresentationFormat>
  <Paragraphs>130</Paragraphs>
  <Slides>36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36</vt:i4>
      </vt:variant>
    </vt:vector>
  </HeadingPairs>
  <TitlesOfParts>
    <vt:vector size="45" baseType="lpstr">
      <vt:lpstr>Aharoni</vt:lpstr>
      <vt:lpstr>Arial</vt:lpstr>
      <vt:lpstr>Calibri</vt:lpstr>
      <vt:lpstr>Eras Bold ITC</vt:lpstr>
      <vt:lpstr>Open Sans</vt:lpstr>
      <vt:lpstr>Roboto</vt:lpstr>
      <vt:lpstr>Segoe UI Light</vt:lpstr>
      <vt:lpstr>Ubuntu</vt:lpstr>
      <vt:lpstr>Office Theme</vt:lpstr>
      <vt:lpstr>Présentation PowerPoint</vt:lpstr>
      <vt:lpstr>Présentation PowerPoint</vt:lpstr>
      <vt:lpstr>Document final</vt:lpstr>
      <vt:lpstr>Brainstorming</vt:lpstr>
      <vt:lpstr>Brainstorming</vt:lpstr>
      <vt:lpstr>Brainstorming</vt:lpstr>
      <vt:lpstr>Brainstorming</vt:lpstr>
      <vt:lpstr>Brainstorming</vt:lpstr>
      <vt:lpstr>Brainstorming</vt:lpstr>
      <vt:lpstr>Brainstorming</vt:lpstr>
      <vt:lpstr>Brainstorming</vt:lpstr>
      <vt:lpstr>Brainstorming</vt:lpstr>
      <vt:lpstr>Brainstorming</vt:lpstr>
      <vt:lpstr>Brainstorming</vt:lpstr>
      <vt:lpstr>Fichier de travail</vt:lpstr>
      <vt:lpstr>Présentation PowerPoint</vt:lpstr>
      <vt:lpstr>Les mots clés acquis</vt:lpstr>
      <vt:lpstr>Présentation PowerPoint</vt:lpstr>
      <vt:lpstr>Profitez des concurrents</vt:lpstr>
      <vt:lpstr>Profitez des concurrents</vt:lpstr>
      <vt:lpstr>Cycle d’enrichissement du document de travail</vt:lpstr>
      <vt:lpstr>Présentation PowerPoint</vt:lpstr>
      <vt:lpstr>Les outils de suggestion de mots clés</vt:lpstr>
      <vt:lpstr>Les outils de suggestion de mots clés</vt:lpstr>
      <vt:lpstr>Les outils de suggestion de mots clés</vt:lpstr>
      <vt:lpstr>Cycle d’enrichissement du document de travail</vt:lpstr>
      <vt:lpstr>Présentation PowerPoint</vt:lpstr>
      <vt:lpstr>Présentation PowerPoint</vt:lpstr>
      <vt:lpstr>Qualification des mots clés</vt:lpstr>
      <vt:lpstr>Qualification des mots clés</vt:lpstr>
      <vt:lpstr>Qualification des mots clés</vt:lpstr>
      <vt:lpstr>Qualification des mots clés</vt:lpstr>
      <vt:lpstr>Qualification des mots clés</vt:lpstr>
      <vt:lpstr>Document final</vt:lpstr>
      <vt:lpstr>Gardez la crème et le faisable</vt:lpstr>
      <vt:lpstr>Merci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Trikaya Communication</dc:creator>
  <cp:lastModifiedBy>Frédérik BOBET</cp:lastModifiedBy>
  <cp:revision>73</cp:revision>
  <dcterms:created xsi:type="dcterms:W3CDTF">2015-11-08T10:53:37Z</dcterms:created>
  <dcterms:modified xsi:type="dcterms:W3CDTF">2020-04-17T15:00:57Z</dcterms:modified>
</cp:coreProperties>
</file>